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handoutMasterIdLst>
    <p:handoutMasterId r:id="rId37"/>
  </p:handoutMasterIdLst>
  <p:sldIdLst>
    <p:sldId id="601" r:id="rId2"/>
    <p:sldId id="602" r:id="rId3"/>
    <p:sldId id="603" r:id="rId4"/>
    <p:sldId id="604" r:id="rId5"/>
    <p:sldId id="605"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19" r:id="rId20"/>
    <p:sldId id="620" r:id="rId21"/>
    <p:sldId id="621" r:id="rId22"/>
    <p:sldId id="622" r:id="rId23"/>
    <p:sldId id="623" r:id="rId24"/>
    <p:sldId id="624" r:id="rId25"/>
    <p:sldId id="625" r:id="rId26"/>
    <p:sldId id="626" r:id="rId27"/>
    <p:sldId id="627" r:id="rId28"/>
    <p:sldId id="628" r:id="rId29"/>
    <p:sldId id="629" r:id="rId30"/>
    <p:sldId id="630" r:id="rId31"/>
    <p:sldId id="631" r:id="rId32"/>
    <p:sldId id="632" r:id="rId33"/>
    <p:sldId id="635" r:id="rId34"/>
    <p:sldId id="532" r:id="rId35"/>
  </p:sldIdLst>
  <p:sldSz cx="10801350" cy="7200900"/>
  <p:notesSz cx="6858000" cy="9144000"/>
  <p:embeddedFontLst>
    <p:embeddedFont>
      <p:font typeface="Ebrima" pitchFamily="2" charset="0"/>
      <p:regular r:id="rId38"/>
      <p:bold r:id="rId39"/>
    </p:embeddedFont>
    <p:embeddedFont>
      <p:font typeface="Calibri" pitchFamily="34" charset="0"/>
      <p:regular r:id="rId40"/>
      <p:bold r:id="rId41"/>
      <p:italic r:id="rId42"/>
      <p:boldItalic r:id="rId43"/>
    </p:embeddedFont>
    <p:embeddedFont>
      <p:font typeface="黑体" pitchFamily="49" charset="-122"/>
      <p:regular r:id="rId44"/>
    </p:embeddedFont>
    <p:embeddedFont>
      <p:font typeface="微软雅黑" pitchFamily="34" charset="-122"/>
      <p:regular r:id="rId45"/>
      <p:bold r:id="rId46"/>
    </p:embeddedFont>
    <p:embeddedFont>
      <p:font typeface="Cambria Math" pitchFamily="18" charset="0"/>
      <p:regular r:id="rId47"/>
    </p:embeddedFont>
    <p:embeddedFont>
      <p:font typeface="Arial Black" pitchFamily="34" charset="0"/>
      <p:bold r:id="rId48"/>
    </p:embeddedFont>
    <p:embeddedFont>
      <p:font typeface="Arial Unicode MS" pitchFamily="34" charset="-122"/>
      <p:regular r:id="rId49"/>
    </p:embeddedFont>
  </p:embeddedFontLst>
  <p:defaultTextStyle>
    <a:defPPr>
      <a:defRPr lang="zh-CN"/>
    </a:defPPr>
    <a:lvl1pPr algn="l" defTabSz="1028445" rtl="0" fontAlgn="base">
      <a:spcBef>
        <a:spcPct val="0"/>
      </a:spcBef>
      <a:spcAft>
        <a:spcPct val="0"/>
      </a:spcAft>
      <a:defRPr sz="2100" kern="1200">
        <a:solidFill>
          <a:schemeClr val="tx1"/>
        </a:solidFill>
        <a:latin typeface="Calibri" pitchFamily="34" charset="0"/>
        <a:ea typeface="宋体" charset="-122"/>
        <a:cs typeface="+mn-cs"/>
      </a:defRPr>
    </a:lvl1pPr>
    <a:lvl2pPr marL="514221" indent="-57136" algn="l" defTabSz="1028445" rtl="0" fontAlgn="base">
      <a:spcBef>
        <a:spcPct val="0"/>
      </a:spcBef>
      <a:spcAft>
        <a:spcPct val="0"/>
      </a:spcAft>
      <a:defRPr sz="2100" kern="1200">
        <a:solidFill>
          <a:schemeClr val="tx1"/>
        </a:solidFill>
        <a:latin typeface="Calibri" pitchFamily="34" charset="0"/>
        <a:ea typeface="宋体" charset="-122"/>
        <a:cs typeface="+mn-cs"/>
      </a:defRPr>
    </a:lvl2pPr>
    <a:lvl3pPr marL="1028445" indent="-114272" algn="l" defTabSz="1028445" rtl="0" fontAlgn="base">
      <a:spcBef>
        <a:spcPct val="0"/>
      </a:spcBef>
      <a:spcAft>
        <a:spcPct val="0"/>
      </a:spcAft>
      <a:defRPr sz="2100" kern="1200">
        <a:solidFill>
          <a:schemeClr val="tx1"/>
        </a:solidFill>
        <a:latin typeface="Calibri" pitchFamily="34" charset="0"/>
        <a:ea typeface="宋体" charset="-122"/>
        <a:cs typeface="+mn-cs"/>
      </a:defRPr>
    </a:lvl3pPr>
    <a:lvl4pPr marL="1542666" indent="-171408" algn="l" defTabSz="1028445" rtl="0" fontAlgn="base">
      <a:spcBef>
        <a:spcPct val="0"/>
      </a:spcBef>
      <a:spcAft>
        <a:spcPct val="0"/>
      </a:spcAft>
      <a:defRPr sz="2100" kern="1200">
        <a:solidFill>
          <a:schemeClr val="tx1"/>
        </a:solidFill>
        <a:latin typeface="Calibri" pitchFamily="34" charset="0"/>
        <a:ea typeface="宋体" charset="-122"/>
        <a:cs typeface="+mn-cs"/>
      </a:defRPr>
    </a:lvl4pPr>
    <a:lvl5pPr marL="2056887" indent="-228543" algn="l" defTabSz="1028445" rtl="0" fontAlgn="base">
      <a:spcBef>
        <a:spcPct val="0"/>
      </a:spcBef>
      <a:spcAft>
        <a:spcPct val="0"/>
      </a:spcAft>
      <a:defRPr sz="2100" kern="1200">
        <a:solidFill>
          <a:schemeClr val="tx1"/>
        </a:solidFill>
        <a:latin typeface="Calibri" pitchFamily="34" charset="0"/>
        <a:ea typeface="宋体" charset="-122"/>
        <a:cs typeface="+mn-cs"/>
      </a:defRPr>
    </a:lvl5pPr>
    <a:lvl6pPr marL="2285432" algn="l" defTabSz="914172" rtl="0" eaLnBrk="1" latinLnBrk="0" hangingPunct="1">
      <a:defRPr sz="2100" kern="1200">
        <a:solidFill>
          <a:schemeClr val="tx1"/>
        </a:solidFill>
        <a:latin typeface="Calibri" pitchFamily="34" charset="0"/>
        <a:ea typeface="宋体" charset="-122"/>
        <a:cs typeface="+mn-cs"/>
      </a:defRPr>
    </a:lvl6pPr>
    <a:lvl7pPr marL="2742517" algn="l" defTabSz="914172" rtl="0" eaLnBrk="1" latinLnBrk="0" hangingPunct="1">
      <a:defRPr sz="2100" kern="1200">
        <a:solidFill>
          <a:schemeClr val="tx1"/>
        </a:solidFill>
        <a:latin typeface="Calibri" pitchFamily="34" charset="0"/>
        <a:ea typeface="宋体" charset="-122"/>
        <a:cs typeface="+mn-cs"/>
      </a:defRPr>
    </a:lvl7pPr>
    <a:lvl8pPr marL="3199604" algn="l" defTabSz="914172" rtl="0" eaLnBrk="1" latinLnBrk="0" hangingPunct="1">
      <a:defRPr sz="2100" kern="1200">
        <a:solidFill>
          <a:schemeClr val="tx1"/>
        </a:solidFill>
        <a:latin typeface="Calibri" pitchFamily="34" charset="0"/>
        <a:ea typeface="宋体" charset="-122"/>
        <a:cs typeface="+mn-cs"/>
      </a:defRPr>
    </a:lvl8pPr>
    <a:lvl9pPr marL="3656689" algn="l" defTabSz="914172" rtl="0" eaLnBrk="1" latinLnBrk="0" hangingPunct="1">
      <a:defRPr sz="2100"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2268">
          <p15:clr>
            <a:srgbClr val="A4A3A4"/>
          </p15:clr>
        </p15:guide>
        <p15:guide id="2" pos="340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7924"/>
    <a:srgbClr val="31475C"/>
    <a:srgbClr val="F6D5D2"/>
    <a:srgbClr val="29AC91"/>
    <a:srgbClr val="DA4C3C"/>
    <a:srgbClr val="239980"/>
    <a:srgbClr val="CAF2E9"/>
    <a:srgbClr val="48AD69"/>
    <a:srgbClr val="7AC894"/>
    <a:srgbClr val="A2B8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主题样式 2 - 强调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3" autoAdjust="0"/>
    <p:restoredTop sz="93185" autoAdjust="0"/>
  </p:normalViewPr>
  <p:slideViewPr>
    <p:cSldViewPr>
      <p:cViewPr>
        <p:scale>
          <a:sx n="75" d="100"/>
          <a:sy n="75" d="100"/>
        </p:scale>
        <p:origin x="-448" y="96"/>
      </p:cViewPr>
      <p:guideLst>
        <p:guide orient="horz" pos="2268"/>
        <p:guide pos="3402"/>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2166"/>
    </p:cViewPr>
  </p:sorterViewPr>
  <p:notesViewPr>
    <p:cSldViewPr snapToGrid="0" snapToObjects="1">
      <p:cViewPr varScale="1">
        <p:scale>
          <a:sx n="90" d="100"/>
          <a:sy n="90" d="100"/>
        </p:scale>
        <p:origin x="-2688" y="-120"/>
      </p:cViewPr>
      <p:guideLst>
        <p:guide orient="horz" pos="2880"/>
        <p:guide pos="2160"/>
      </p:guideLst>
    </p:cSldViewPr>
  </p:notesViewPr>
  <p:gridSpacing cx="45005" cy="45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1C96B7B-D4BF-0C41-B166-7CF484FCD239}" type="datetimeFigureOut">
              <a:rPr kumimoji="1" lang="zh-CN" altLang="en-US" smtClean="0"/>
              <a:pPr/>
              <a:t>2016/9/19</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3848611-C47A-F24B-A188-518BAB0F44F9}" type="slidenum">
              <a:rPr kumimoji="1" lang="zh-CN" altLang="en-US" smtClean="0"/>
              <a:pPr/>
              <a:t>‹#›</a:t>
            </a:fld>
            <a:endParaRPr kumimoji="1" lang="zh-CN" altLang="en-US"/>
          </a:p>
        </p:txBody>
      </p:sp>
    </p:spTree>
    <p:extLst>
      <p:ext uri="{BB962C8B-B14F-4D97-AF65-F5344CB8AC3E}">
        <p14:creationId xmlns:p14="http://schemas.microsoft.com/office/powerpoint/2010/main" val="1820864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4324C083-3218-4C8D-B586-7C1EC0399168}" type="datetimeFigureOut">
              <a:rPr lang="zh-CN" altLang="en-US"/>
              <a:pPr>
                <a:defRPr/>
              </a:pPr>
              <a:t>2016/9/19</a:t>
            </a:fld>
            <a:endParaRPr lang="zh-CN" altLang="en-US"/>
          </a:p>
        </p:txBody>
      </p:sp>
      <p:sp>
        <p:nvSpPr>
          <p:cNvPr id="4" name="幻灯片图像占位符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74EF6F87-FBE5-4057-8A0F-E14E9FCBF5C0}" type="slidenum">
              <a:rPr lang="zh-CN" altLang="en-US"/>
              <a:pPr>
                <a:defRPr/>
              </a:pPr>
              <a:t>‹#›</a:t>
            </a:fld>
            <a:endParaRPr lang="zh-CN" altLang="en-US"/>
          </a:p>
        </p:txBody>
      </p:sp>
    </p:spTree>
    <p:extLst>
      <p:ext uri="{BB962C8B-B14F-4D97-AF65-F5344CB8AC3E}">
        <p14:creationId xmlns:p14="http://schemas.microsoft.com/office/powerpoint/2010/main" val="1219068303"/>
      </p:ext>
    </p:extLst>
  </p:cSld>
  <p:clrMap bg1="lt1" tx1="dk1" bg2="lt2" tx2="dk2" accent1="accent1" accent2="accent2" accent3="accent3" accent4="accent4" accent5="accent5" accent6="accent6" hlink="hlink" folHlink="folHlink"/>
  <p:notesStyle>
    <a:lvl1pPr algn="l" defTabSz="1028445" rtl="0" eaLnBrk="0" fontAlgn="base" hangingPunct="0">
      <a:spcBef>
        <a:spcPct val="30000"/>
      </a:spcBef>
      <a:spcAft>
        <a:spcPct val="0"/>
      </a:spcAft>
      <a:defRPr sz="1500" kern="1200">
        <a:solidFill>
          <a:schemeClr val="tx1"/>
        </a:solidFill>
        <a:latin typeface="+mn-lt"/>
        <a:ea typeface="+mn-ea"/>
        <a:cs typeface="+mn-cs"/>
      </a:defRPr>
    </a:lvl1pPr>
    <a:lvl2pPr marL="514221" algn="l" defTabSz="1028445" rtl="0" eaLnBrk="0" fontAlgn="base" hangingPunct="0">
      <a:spcBef>
        <a:spcPct val="30000"/>
      </a:spcBef>
      <a:spcAft>
        <a:spcPct val="0"/>
      </a:spcAft>
      <a:defRPr sz="1500" kern="1200">
        <a:solidFill>
          <a:schemeClr val="tx1"/>
        </a:solidFill>
        <a:latin typeface="+mn-lt"/>
        <a:ea typeface="+mn-ea"/>
        <a:cs typeface="+mn-cs"/>
      </a:defRPr>
    </a:lvl2pPr>
    <a:lvl3pPr marL="1028445" algn="l" defTabSz="1028445" rtl="0" eaLnBrk="0" fontAlgn="base" hangingPunct="0">
      <a:spcBef>
        <a:spcPct val="30000"/>
      </a:spcBef>
      <a:spcAft>
        <a:spcPct val="0"/>
      </a:spcAft>
      <a:defRPr sz="1500" kern="1200">
        <a:solidFill>
          <a:schemeClr val="tx1"/>
        </a:solidFill>
        <a:latin typeface="+mn-lt"/>
        <a:ea typeface="+mn-ea"/>
        <a:cs typeface="+mn-cs"/>
      </a:defRPr>
    </a:lvl3pPr>
    <a:lvl4pPr marL="1542666" algn="l" defTabSz="1028445" rtl="0" eaLnBrk="0" fontAlgn="base" hangingPunct="0">
      <a:spcBef>
        <a:spcPct val="30000"/>
      </a:spcBef>
      <a:spcAft>
        <a:spcPct val="0"/>
      </a:spcAft>
      <a:defRPr sz="1500" kern="1200">
        <a:solidFill>
          <a:schemeClr val="tx1"/>
        </a:solidFill>
        <a:latin typeface="+mn-lt"/>
        <a:ea typeface="+mn-ea"/>
        <a:cs typeface="+mn-cs"/>
      </a:defRPr>
    </a:lvl4pPr>
    <a:lvl5pPr marL="2056887" algn="l" defTabSz="1028445" rtl="0" eaLnBrk="0" fontAlgn="base" hangingPunct="0">
      <a:spcBef>
        <a:spcPct val="30000"/>
      </a:spcBef>
      <a:spcAft>
        <a:spcPct val="0"/>
      </a:spcAft>
      <a:defRPr sz="1500" kern="1200">
        <a:solidFill>
          <a:schemeClr val="tx1"/>
        </a:solidFill>
        <a:latin typeface="+mn-lt"/>
        <a:ea typeface="+mn-ea"/>
        <a:cs typeface="+mn-cs"/>
      </a:defRPr>
    </a:lvl5pPr>
    <a:lvl6pPr marL="2571108" algn="l" defTabSz="1028445" rtl="0" eaLnBrk="1" latinLnBrk="0" hangingPunct="1">
      <a:defRPr sz="1500" kern="1200">
        <a:solidFill>
          <a:schemeClr val="tx1"/>
        </a:solidFill>
        <a:latin typeface="+mn-lt"/>
        <a:ea typeface="+mn-ea"/>
        <a:cs typeface="+mn-cs"/>
      </a:defRPr>
    </a:lvl6pPr>
    <a:lvl7pPr marL="3085332" algn="l" defTabSz="1028445" rtl="0" eaLnBrk="1" latinLnBrk="0" hangingPunct="1">
      <a:defRPr sz="1500" kern="1200">
        <a:solidFill>
          <a:schemeClr val="tx1"/>
        </a:solidFill>
        <a:latin typeface="+mn-lt"/>
        <a:ea typeface="+mn-ea"/>
        <a:cs typeface="+mn-cs"/>
      </a:defRPr>
    </a:lvl7pPr>
    <a:lvl8pPr marL="3599553" algn="l" defTabSz="1028445" rtl="0" eaLnBrk="1" latinLnBrk="0" hangingPunct="1">
      <a:defRPr sz="1500" kern="1200">
        <a:solidFill>
          <a:schemeClr val="tx1"/>
        </a:solidFill>
        <a:latin typeface="+mn-lt"/>
        <a:ea typeface="+mn-ea"/>
        <a:cs typeface="+mn-cs"/>
      </a:defRPr>
    </a:lvl8pPr>
    <a:lvl9pPr marL="4113774" algn="l" defTabSz="1028445"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money.163.com/keywords/5/5/5f5597f35f5550cf/1.html"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car.auto.ifeng.com/series/7355"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kumimoji="0" lang="zh-CN" altLang="en-US">
              <a:latin typeface="Calibri" charset="0"/>
              <a:ea typeface="宋体" charset="0"/>
            </a:endParaRPr>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Calibri" charset="0"/>
                <a:ea typeface="宋体" charset="0"/>
                <a:cs typeface="宋体" charset="0"/>
              </a:defRPr>
            </a:lvl1pPr>
            <a:lvl2pPr marL="742950" indent="-285750">
              <a:defRPr kumimoji="1" sz="2000">
                <a:solidFill>
                  <a:schemeClr val="tx1"/>
                </a:solidFill>
                <a:latin typeface="Calibri" charset="0"/>
                <a:ea typeface="宋体" charset="0"/>
              </a:defRPr>
            </a:lvl2pPr>
            <a:lvl3pPr marL="1143000" indent="-228600">
              <a:defRPr kumimoji="1" sz="2000">
                <a:solidFill>
                  <a:schemeClr val="tx1"/>
                </a:solidFill>
                <a:latin typeface="Calibri" charset="0"/>
                <a:ea typeface="宋体" charset="0"/>
              </a:defRPr>
            </a:lvl3pPr>
            <a:lvl4pPr marL="1600200" indent="-228600">
              <a:defRPr kumimoji="1" sz="2000">
                <a:solidFill>
                  <a:schemeClr val="tx1"/>
                </a:solidFill>
                <a:latin typeface="Calibri" charset="0"/>
                <a:ea typeface="宋体" charset="0"/>
              </a:defRPr>
            </a:lvl4pPr>
            <a:lvl5pPr marL="2057400" indent="-228600">
              <a:defRPr kumimoji="1" sz="2000">
                <a:solidFill>
                  <a:schemeClr val="tx1"/>
                </a:solidFill>
                <a:latin typeface="Calibri" charset="0"/>
                <a:ea typeface="宋体" charset="0"/>
              </a:defRPr>
            </a:lvl5pPr>
            <a:lvl6pPr marL="2514600" indent="-228600" defTabSz="1027113" fontAlgn="base">
              <a:spcBef>
                <a:spcPct val="0"/>
              </a:spcBef>
              <a:spcAft>
                <a:spcPct val="0"/>
              </a:spcAft>
              <a:defRPr kumimoji="1" sz="2000">
                <a:solidFill>
                  <a:schemeClr val="tx1"/>
                </a:solidFill>
                <a:latin typeface="Calibri" charset="0"/>
                <a:ea typeface="宋体" charset="0"/>
              </a:defRPr>
            </a:lvl6pPr>
            <a:lvl7pPr marL="2971800" indent="-228600" defTabSz="1027113" fontAlgn="base">
              <a:spcBef>
                <a:spcPct val="0"/>
              </a:spcBef>
              <a:spcAft>
                <a:spcPct val="0"/>
              </a:spcAft>
              <a:defRPr kumimoji="1" sz="2000">
                <a:solidFill>
                  <a:schemeClr val="tx1"/>
                </a:solidFill>
                <a:latin typeface="Calibri" charset="0"/>
                <a:ea typeface="宋体" charset="0"/>
              </a:defRPr>
            </a:lvl7pPr>
            <a:lvl8pPr marL="3429000" indent="-228600" defTabSz="1027113" fontAlgn="base">
              <a:spcBef>
                <a:spcPct val="0"/>
              </a:spcBef>
              <a:spcAft>
                <a:spcPct val="0"/>
              </a:spcAft>
              <a:defRPr kumimoji="1" sz="2000">
                <a:solidFill>
                  <a:schemeClr val="tx1"/>
                </a:solidFill>
                <a:latin typeface="Calibri" charset="0"/>
                <a:ea typeface="宋体" charset="0"/>
              </a:defRPr>
            </a:lvl8pPr>
            <a:lvl9pPr marL="3886200" indent="-228600" defTabSz="1027113" fontAlgn="base">
              <a:spcBef>
                <a:spcPct val="0"/>
              </a:spcBef>
              <a:spcAft>
                <a:spcPct val="0"/>
              </a:spcAft>
              <a:defRPr kumimoji="1" sz="2000">
                <a:solidFill>
                  <a:schemeClr val="tx1"/>
                </a:solidFill>
                <a:latin typeface="Calibri" charset="0"/>
                <a:ea typeface="宋体" charset="0"/>
              </a:defRPr>
            </a:lvl9pPr>
          </a:lstStyle>
          <a:p>
            <a:fld id="{E341F4D7-1A4D-734C-9945-BA43A47DB37F}" type="slidenum">
              <a:rPr kumimoji="0" lang="zh-CN" altLang="en-US" sz="1200">
                <a:solidFill>
                  <a:srgbClr val="000000"/>
                </a:solidFill>
              </a:rPr>
              <a:pPr/>
              <a:t>2</a:t>
            </a:fld>
            <a:endParaRPr kumimoji="0" lang="zh-CN" altLang="en-US" sz="1200">
              <a:solidFill>
                <a:srgbClr val="000000"/>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 name="备注占位符 2"/>
          <p:cNvSpPr>
            <a:spLocks noGrp="1"/>
          </p:cNvSpPr>
          <p:nvPr>
            <p:ph type="body" idx="1"/>
          </p:nvPr>
        </p:nvSpPr>
        <p:spPr/>
        <p:txBody>
          <a:bodyPr>
            <a:normAutofit/>
          </a:bodyPr>
          <a:lstStyle/>
          <a:p>
            <a:pPr eaLnBrk="1" hangingPunct="1">
              <a:lnSpc>
                <a:spcPct val="80000"/>
              </a:lnSpc>
              <a:spcBef>
                <a:spcPct val="0"/>
              </a:spcBef>
            </a:pPr>
            <a:r>
              <a:rPr lang="en-US" altLang="zh-CN" sz="1000">
                <a:latin typeface="Calibri" charset="0"/>
                <a:ea typeface="宋体" charset="0"/>
              </a:rPr>
              <a:t>2015</a:t>
            </a:r>
            <a:r>
              <a:rPr lang="zh-CN" altLang="en-US" sz="1000">
                <a:latin typeface="Calibri" charset="0"/>
                <a:ea typeface="宋体" charset="0"/>
              </a:rPr>
              <a:t>年</a:t>
            </a:r>
            <a:r>
              <a:rPr lang="en-US" altLang="zh-CN" sz="1000">
                <a:latin typeface="Calibri" charset="0"/>
                <a:ea typeface="宋体" charset="0"/>
              </a:rPr>
              <a:t>2</a:t>
            </a:r>
            <a:r>
              <a:rPr lang="zh-CN" altLang="en-US" sz="1000">
                <a:latin typeface="Calibri" charset="0"/>
                <a:ea typeface="宋体" charset="0"/>
              </a:rPr>
              <a:t>月份，针对近年来广东辖内银行理财和代销产品销售违规行为多发、“飞单”案件频出的情况，广东银监局印发了</a:t>
            </a:r>
            <a:r>
              <a:rPr lang="en-US" altLang="zh-CN" sz="1000">
                <a:latin typeface="Calibri" charset="0"/>
                <a:ea typeface="宋体" charset="0"/>
              </a:rPr>
              <a:t>《</a:t>
            </a:r>
            <a:r>
              <a:rPr lang="zh-CN" altLang="en-US" sz="1000">
                <a:latin typeface="Calibri" charset="0"/>
                <a:ea typeface="宋体" charset="0"/>
              </a:rPr>
              <a:t>关于开展银行理财和代销产品销售</a:t>
            </a:r>
            <a:r>
              <a:rPr lang="zh-CN" altLang="en-US" sz="1000" u="sng">
                <a:latin typeface="Calibri" charset="0"/>
                <a:ea typeface="宋体" charset="0"/>
                <a:hlinkClick r:id="rId3"/>
              </a:rPr>
              <a:t>录音录像</a:t>
            </a:r>
            <a:r>
              <a:rPr lang="zh-CN" altLang="en-US" sz="1000">
                <a:latin typeface="Calibri" charset="0"/>
                <a:ea typeface="宋体" charset="0"/>
              </a:rPr>
              <a:t>工作的意见</a:t>
            </a:r>
            <a:r>
              <a:rPr lang="en-US" altLang="zh-CN" sz="1000">
                <a:latin typeface="Calibri" charset="0"/>
                <a:ea typeface="宋体" charset="0"/>
              </a:rPr>
              <a:t>》</a:t>
            </a:r>
            <a:r>
              <a:rPr lang="zh-CN" altLang="en-US" sz="1000">
                <a:latin typeface="Calibri" charset="0"/>
                <a:ea typeface="宋体" charset="0"/>
              </a:rPr>
              <a:t>（以下简称“</a:t>
            </a:r>
            <a:r>
              <a:rPr lang="en-US" altLang="zh-CN" sz="1000">
                <a:latin typeface="Calibri" charset="0"/>
                <a:ea typeface="宋体" charset="0"/>
              </a:rPr>
              <a:t>《</a:t>
            </a:r>
            <a:r>
              <a:rPr lang="zh-CN" altLang="en-US" sz="1000">
                <a:latin typeface="Calibri" charset="0"/>
                <a:ea typeface="宋体" charset="0"/>
              </a:rPr>
              <a:t>意见</a:t>
            </a:r>
            <a:r>
              <a:rPr lang="en-US" altLang="zh-CN" sz="1000">
                <a:latin typeface="Calibri" charset="0"/>
                <a:ea typeface="宋体" charset="0"/>
              </a:rPr>
              <a:t>》”</a:t>
            </a:r>
            <a:r>
              <a:rPr lang="zh-CN" altLang="en-US" sz="1000">
                <a:latin typeface="Calibri" charset="0"/>
                <a:ea typeface="宋体" charset="0"/>
              </a:rPr>
              <a:t>），要求辖内所有银行网点在</a:t>
            </a:r>
            <a:r>
              <a:rPr lang="en-US" altLang="zh-CN" sz="1000">
                <a:latin typeface="Calibri" charset="0"/>
                <a:ea typeface="宋体" charset="0"/>
              </a:rPr>
              <a:t>2015</a:t>
            </a:r>
            <a:r>
              <a:rPr lang="zh-CN" altLang="en-US" sz="1000">
                <a:latin typeface="Calibri" charset="0"/>
                <a:ea typeface="宋体" charset="0"/>
              </a:rPr>
              <a:t>年底前对高风险理财产品和其他所有代销产品（包括保险、公募基金、券商资管计划、信托、私募股权基金等）销售过程实施录音录像同步监控。</a:t>
            </a:r>
            <a:endParaRPr lang="en-US" altLang="zh-CN" sz="1000">
              <a:latin typeface="Calibri" charset="0"/>
              <a:ea typeface="宋体" charset="0"/>
            </a:endParaRPr>
          </a:p>
          <a:p>
            <a:pPr eaLnBrk="1" hangingPunct="1">
              <a:lnSpc>
                <a:spcPct val="80000"/>
              </a:lnSpc>
              <a:spcBef>
                <a:spcPct val="0"/>
              </a:spcBef>
            </a:pPr>
            <a:endParaRPr lang="en-US" altLang="zh-CN" sz="1000">
              <a:latin typeface="Calibri" charset="0"/>
              <a:ea typeface="宋体" charset="0"/>
            </a:endParaRPr>
          </a:p>
          <a:p>
            <a:pPr eaLnBrk="1" hangingPunct="1">
              <a:lnSpc>
                <a:spcPct val="80000"/>
              </a:lnSpc>
              <a:spcBef>
                <a:spcPct val="0"/>
              </a:spcBef>
            </a:pPr>
            <a:r>
              <a:rPr lang="zh-CN" altLang="en-US" sz="1000">
                <a:latin typeface="Calibri" charset="0"/>
                <a:ea typeface="宋体" charset="0"/>
              </a:rPr>
              <a:t>商业银行应积极做好对客户的宣传解释工作”，同时表示商业银行应加强相关信息的管理，切实保护客户隐私，录制形成的影音资料仅用作有权部门处理纠纷、应对诉讼的依据</a:t>
            </a:r>
            <a:endParaRPr lang="en-US" altLang="zh-CN" sz="1000">
              <a:latin typeface="Calibri" charset="0"/>
              <a:ea typeface="宋体" charset="0"/>
            </a:endParaRPr>
          </a:p>
          <a:p>
            <a:pPr eaLnBrk="1" hangingPunct="1">
              <a:lnSpc>
                <a:spcPct val="80000"/>
              </a:lnSpc>
              <a:spcBef>
                <a:spcPct val="0"/>
              </a:spcBef>
            </a:pPr>
            <a:endParaRPr lang="en-US" altLang="zh-CN" sz="1000">
              <a:latin typeface="Calibri" charset="0"/>
              <a:ea typeface="宋体" charset="0"/>
            </a:endParaRPr>
          </a:p>
          <a:p>
            <a:pPr eaLnBrk="1" hangingPunct="1">
              <a:lnSpc>
                <a:spcPct val="80000"/>
              </a:lnSpc>
              <a:spcBef>
                <a:spcPct val="0"/>
              </a:spcBef>
            </a:pPr>
            <a:r>
              <a:rPr lang="en-US" altLang="zh-CN" sz="1000">
                <a:latin typeface="Calibri" charset="0"/>
                <a:ea typeface="宋体" charset="0"/>
              </a:rPr>
              <a:t>2013</a:t>
            </a:r>
            <a:r>
              <a:rPr lang="zh-CN" altLang="en-US" sz="1000">
                <a:latin typeface="Calibri" charset="0"/>
                <a:ea typeface="宋体" charset="0"/>
              </a:rPr>
              <a:t>年</a:t>
            </a:r>
            <a:r>
              <a:rPr lang="en-US" altLang="zh-CN" sz="1000">
                <a:latin typeface="Calibri" charset="0"/>
                <a:ea typeface="宋体" charset="0"/>
              </a:rPr>
              <a:t>4</a:t>
            </a:r>
            <a:r>
              <a:rPr lang="zh-CN" altLang="en-US" sz="1000">
                <a:latin typeface="Calibri" charset="0"/>
                <a:ea typeface="宋体" charset="0"/>
              </a:rPr>
              <a:t>月份，上海银监局宣布下发</a:t>
            </a:r>
            <a:r>
              <a:rPr lang="en-US" altLang="zh-CN" sz="1000">
                <a:latin typeface="Calibri" charset="0"/>
                <a:ea typeface="宋体" charset="0"/>
              </a:rPr>
              <a:t>《</a:t>
            </a:r>
            <a:r>
              <a:rPr lang="zh-CN" altLang="en-US" sz="1000">
                <a:latin typeface="Calibri" charset="0"/>
                <a:ea typeface="宋体" charset="0"/>
              </a:rPr>
              <a:t>关于加强商业银行代销业务管理的通知</a:t>
            </a:r>
            <a:r>
              <a:rPr lang="en-US" altLang="zh-CN" sz="1000">
                <a:latin typeface="Calibri" charset="0"/>
                <a:ea typeface="宋体" charset="0"/>
              </a:rPr>
              <a:t>》</a:t>
            </a:r>
            <a:r>
              <a:rPr lang="zh-CN" altLang="en-US" sz="1000">
                <a:latin typeface="Calibri" charset="0"/>
                <a:ea typeface="宋体" charset="0"/>
              </a:rPr>
              <a:t>（简称</a:t>
            </a:r>
            <a:r>
              <a:rPr lang="en-US" altLang="zh-CN" sz="1000">
                <a:latin typeface="Calibri" charset="0"/>
                <a:ea typeface="宋体" charset="0"/>
              </a:rPr>
              <a:t>《</a:t>
            </a:r>
            <a:r>
              <a:rPr lang="zh-CN" altLang="en-US" sz="1000">
                <a:latin typeface="Calibri" charset="0"/>
                <a:ea typeface="宋体" charset="0"/>
              </a:rPr>
              <a:t>通知</a:t>
            </a:r>
            <a:r>
              <a:rPr lang="en-US" altLang="zh-CN" sz="1000">
                <a:latin typeface="Calibri" charset="0"/>
                <a:ea typeface="宋体" charset="0"/>
              </a:rPr>
              <a:t>》</a:t>
            </a:r>
            <a:r>
              <a:rPr lang="zh-CN" altLang="en-US" sz="1000">
                <a:latin typeface="Calibri" charset="0"/>
                <a:ea typeface="宋体" charset="0"/>
              </a:rPr>
              <a:t>），从影响销售行为的流程管理、信息披露、网点管理和人员管理等四方面核心环节，涵盖了对银行代销各类产品的整体规范。与此同时，上海银监局还将推动商业银行逐步推进销售过程录音录像同步监控</a:t>
            </a:r>
            <a:r>
              <a:rPr lang="en-US" altLang="zh-CN" sz="1000">
                <a:latin typeface="Calibri" charset="0"/>
                <a:ea typeface="宋体" charset="0"/>
              </a:rPr>
              <a:t>——2014</a:t>
            </a:r>
            <a:r>
              <a:rPr lang="zh-CN" altLang="en-US" sz="1000">
                <a:latin typeface="Calibri" charset="0"/>
                <a:ea typeface="宋体" charset="0"/>
              </a:rPr>
              <a:t>年</a:t>
            </a:r>
            <a:r>
              <a:rPr lang="en-US" altLang="zh-CN" sz="1000">
                <a:latin typeface="Calibri" charset="0"/>
                <a:ea typeface="宋体" charset="0"/>
              </a:rPr>
              <a:t>1</a:t>
            </a:r>
            <a:r>
              <a:rPr lang="zh-CN" altLang="en-US" sz="1000">
                <a:latin typeface="Calibri" charset="0"/>
                <a:ea typeface="宋体" charset="0"/>
              </a:rPr>
              <a:t>月</a:t>
            </a:r>
            <a:r>
              <a:rPr lang="en-US" altLang="zh-CN" sz="1000">
                <a:latin typeface="Calibri" charset="0"/>
                <a:ea typeface="宋体" charset="0"/>
              </a:rPr>
              <a:t>1</a:t>
            </a:r>
            <a:r>
              <a:rPr lang="zh-CN" altLang="en-US" sz="1000">
                <a:latin typeface="Calibri" charset="0"/>
                <a:ea typeface="宋体" charset="0"/>
              </a:rPr>
              <a:t>日前，所有销售柜台实现录音录像同步监控。其中，高风险产品的销售录音应保留到产品到期兑付完毕</a:t>
            </a:r>
            <a:endParaRPr lang="en-US" altLang="zh-CN" sz="1000">
              <a:latin typeface="Calibri" charset="0"/>
              <a:ea typeface="宋体" charset="0"/>
            </a:endParaRPr>
          </a:p>
          <a:p>
            <a:pPr eaLnBrk="1" hangingPunct="1">
              <a:lnSpc>
                <a:spcPct val="80000"/>
              </a:lnSpc>
              <a:spcBef>
                <a:spcPct val="0"/>
              </a:spcBef>
            </a:pPr>
            <a:r>
              <a:rPr lang="zh-CN" altLang="en-US" sz="1000">
                <a:latin typeface="Calibri" charset="0"/>
                <a:ea typeface="宋体" charset="0"/>
              </a:rPr>
              <a:t>对销售过程实施录音录像同步监控。这种监控不仅是用于诉讼和投诉时提供证据，更重要是加强对基层销售行为的监督和管理，为银行和客户双方界清责任，提供有力的技术和制度支持，更加突出交易和风险收益对等、以及公平交</a:t>
            </a:r>
            <a:r>
              <a:rPr lang="zh-CN" altLang="en-US" sz="1000" b="1">
                <a:latin typeface="Calibri" charset="0"/>
                <a:ea typeface="宋体" charset="0"/>
                <a:hlinkClick r:id="rId4"/>
              </a:rPr>
              <a:t>易的</a:t>
            </a:r>
            <a:r>
              <a:rPr lang="zh-CN" altLang="en-US" sz="1000">
                <a:latin typeface="Calibri" charset="0"/>
                <a:ea typeface="宋体" charset="0"/>
              </a:rPr>
              <a:t>市场原则。</a:t>
            </a:r>
            <a:endParaRPr lang="en-US" altLang="zh-CN" sz="1000">
              <a:latin typeface="Calibri" charset="0"/>
              <a:ea typeface="宋体" charset="0"/>
            </a:endParaRPr>
          </a:p>
          <a:p>
            <a:pPr eaLnBrk="1" hangingPunct="1">
              <a:lnSpc>
                <a:spcPct val="80000"/>
              </a:lnSpc>
              <a:spcBef>
                <a:spcPct val="0"/>
              </a:spcBef>
            </a:pPr>
            <a:endParaRPr lang="en-US" altLang="zh-CN" sz="1000">
              <a:latin typeface="Calibri" charset="0"/>
              <a:ea typeface="宋体" charset="0"/>
            </a:endParaRPr>
          </a:p>
          <a:p>
            <a:pPr eaLnBrk="1" hangingPunct="1">
              <a:lnSpc>
                <a:spcPct val="80000"/>
              </a:lnSpc>
              <a:spcBef>
                <a:spcPct val="0"/>
              </a:spcBef>
            </a:pPr>
            <a:endParaRPr lang="en-US" altLang="zh-CN" sz="1000">
              <a:latin typeface="Calibri" charset="0"/>
              <a:ea typeface="宋体" charset="0"/>
            </a:endParaRPr>
          </a:p>
          <a:p>
            <a:pPr eaLnBrk="1" hangingPunct="1">
              <a:lnSpc>
                <a:spcPct val="80000"/>
              </a:lnSpc>
              <a:spcBef>
                <a:spcPct val="0"/>
              </a:spcBef>
            </a:pPr>
            <a:endParaRPr lang="en-US" altLang="zh-CN" sz="1000">
              <a:latin typeface="Calibri" charset="0"/>
              <a:ea typeface="宋体" charset="0"/>
            </a:endParaRPr>
          </a:p>
          <a:p>
            <a:pPr eaLnBrk="1" hangingPunct="1">
              <a:lnSpc>
                <a:spcPct val="80000"/>
              </a:lnSpc>
              <a:spcBef>
                <a:spcPct val="0"/>
              </a:spcBef>
            </a:pPr>
            <a:r>
              <a:rPr lang="zh-CN" altLang="en-US" sz="1000">
                <a:latin typeface="Calibri" charset="0"/>
                <a:ea typeface="宋体" charset="0"/>
              </a:rPr>
              <a:t>去银行存款却被忽悠买了保险，工作人员私售产品却误导客户说是银行发行的，可以隐瞒产品风险同时夸大收益等，这种现象身边很多人都遇到过，客户想投诉却发现证据不足，今后这些现象将会改变。前日，银监会主席尚福林表示，为规范银行理财业务，未来银行销售理财产品要进行全程录音录像。</a:t>
            </a:r>
          </a:p>
          <a:p>
            <a:pPr eaLnBrk="1" hangingPunct="1">
              <a:lnSpc>
                <a:spcPct val="80000"/>
              </a:lnSpc>
              <a:spcBef>
                <a:spcPct val="0"/>
              </a:spcBef>
            </a:pPr>
            <a:r>
              <a:rPr lang="zh-CN" altLang="en-US" sz="1000">
                <a:latin typeface="Calibri" charset="0"/>
                <a:ea typeface="宋体" charset="0"/>
              </a:rPr>
              <a:t>尚福林说：“有没有误导，有没有把风险讲明确，如果有这个录音录像的过程，可实现产品销售透明公开，切实规范理财产品销售、投资和经营行为。”</a:t>
            </a:r>
          </a:p>
          <a:p>
            <a:pPr eaLnBrk="1" hangingPunct="1">
              <a:lnSpc>
                <a:spcPct val="80000"/>
              </a:lnSpc>
              <a:spcBef>
                <a:spcPct val="0"/>
              </a:spcBef>
            </a:pPr>
            <a:r>
              <a:rPr lang="zh-CN" altLang="en-US" sz="1000">
                <a:latin typeface="Calibri" charset="0"/>
                <a:ea typeface="宋体" charset="0"/>
              </a:rPr>
              <a:t>银监会负责人表示，目前这项工作已经在部分地区开始试点，接下来将面向全国推广。录音录像不仅仅适用于理财产品的销售，还可以应用在银行其他的代理产品上</a:t>
            </a:r>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charset="0"/>
                <a:cs typeface="宋体" charset="0"/>
              </a:defRPr>
            </a:lvl1pPr>
            <a:lvl2pPr marL="742950" indent="-285750">
              <a:defRPr>
                <a:solidFill>
                  <a:schemeClr val="tx1"/>
                </a:solidFill>
                <a:latin typeface="Arial" charset="0"/>
                <a:ea typeface="宋体" charset="0"/>
              </a:defRPr>
            </a:lvl2pPr>
            <a:lvl3pPr marL="1143000" indent="-228600">
              <a:defRPr>
                <a:solidFill>
                  <a:schemeClr val="tx1"/>
                </a:solidFill>
                <a:latin typeface="Arial" charset="0"/>
                <a:ea typeface="宋体" charset="0"/>
              </a:defRPr>
            </a:lvl3pPr>
            <a:lvl4pPr marL="1600200" indent="-228600">
              <a:defRPr>
                <a:solidFill>
                  <a:schemeClr val="tx1"/>
                </a:solidFill>
                <a:latin typeface="Arial" charset="0"/>
                <a:ea typeface="宋体" charset="0"/>
              </a:defRPr>
            </a:lvl4pPr>
            <a:lvl5pPr marL="2057400" indent="-22860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fld id="{3287895F-87DB-7D44-8092-B0CD7E1E8413}" type="slidenum">
              <a:rPr lang="zh-CN" altLang="en-US">
                <a:solidFill>
                  <a:srgbClr val="000000"/>
                </a:solidFill>
              </a:rPr>
              <a:pPr/>
              <a:t>7</a:t>
            </a:fld>
            <a:endParaRPr lang="zh-CN" altLang="en-US">
              <a:solidFill>
                <a:srgbClr val="000000"/>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solidFill>
                  <a:srgbClr val="FF0000"/>
                </a:solidFill>
              </a:rPr>
              <a:t>http://</a:t>
            </a:r>
            <a:r>
              <a:rPr kumimoji="1" lang="en-US" altLang="zh-CN" dirty="0" err="1" smtClean="0">
                <a:solidFill>
                  <a:srgbClr val="FF0000"/>
                </a:solidFill>
              </a:rPr>
              <a:t>www.cbrc.gov.cn</a:t>
            </a:r>
            <a:r>
              <a:rPr kumimoji="1" lang="en-US" altLang="zh-CN" dirty="0" smtClean="0">
                <a:solidFill>
                  <a:srgbClr val="FF0000"/>
                </a:solidFill>
              </a:rPr>
              <a:t>/</a:t>
            </a:r>
            <a:r>
              <a:rPr kumimoji="1" lang="en-US" altLang="zh-CN" dirty="0" err="1" smtClean="0">
                <a:solidFill>
                  <a:srgbClr val="FF0000"/>
                </a:solidFill>
              </a:rPr>
              <a:t>chinese</a:t>
            </a:r>
            <a:r>
              <a:rPr kumimoji="1" lang="en-US" altLang="zh-CN" dirty="0" smtClean="0">
                <a:solidFill>
                  <a:srgbClr val="FF0000"/>
                </a:solidFill>
              </a:rPr>
              <a:t>/home/</a:t>
            </a:r>
            <a:r>
              <a:rPr kumimoji="1" lang="en-US" altLang="zh-CN" dirty="0" err="1" smtClean="0">
                <a:solidFill>
                  <a:srgbClr val="FF0000"/>
                </a:solidFill>
              </a:rPr>
              <a:t>docView</a:t>
            </a:r>
            <a:r>
              <a:rPr kumimoji="1" lang="en-US" altLang="zh-CN" dirty="0" smtClean="0">
                <a:solidFill>
                  <a:srgbClr val="FF0000"/>
                </a:solidFill>
              </a:rPr>
              <a:t>/17DD19F91EDB4037B7C33C6196DE618D.html</a:t>
            </a:r>
            <a:endParaRPr kumimoji="1" lang="zh-CN" altLang="en-US" dirty="0" smtClean="0">
              <a:solidFill>
                <a:srgbClr val="FF0000"/>
              </a:solidFill>
            </a:endParaRPr>
          </a:p>
          <a:p>
            <a:endParaRPr kumimoji="1" lang="zh-CN" altLang="en-US" dirty="0"/>
          </a:p>
        </p:txBody>
      </p:sp>
      <p:sp>
        <p:nvSpPr>
          <p:cNvPr id="4" name="幻灯片编号占位符 3"/>
          <p:cNvSpPr>
            <a:spLocks noGrp="1"/>
          </p:cNvSpPr>
          <p:nvPr>
            <p:ph type="sldNum" sz="quarter" idx="10"/>
          </p:nvPr>
        </p:nvSpPr>
        <p:spPr/>
        <p:txBody>
          <a:bodyPr/>
          <a:lstStyle/>
          <a:p>
            <a:fld id="{F23271B1-09CB-424B-BBD7-37FDB9D1EF1C}" type="slidenum">
              <a:rPr lang="zh-CN" altLang="en-US" smtClean="0"/>
              <a:pPr/>
              <a:t>8</a:t>
            </a:fld>
            <a:endParaRPr lang="zh-CN" altLang="en-US"/>
          </a:p>
        </p:txBody>
      </p:sp>
    </p:spTree>
    <p:extLst>
      <p:ext uri="{BB962C8B-B14F-4D97-AF65-F5344CB8AC3E}">
        <p14:creationId xmlns:p14="http://schemas.microsoft.com/office/powerpoint/2010/main" val="2162755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kumimoji="0" lang="zh-CN" altLang="en-US">
              <a:latin typeface="Calibri" charset="0"/>
              <a:ea typeface="宋体" charset="0"/>
            </a:endParaRPr>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Calibri" charset="0"/>
                <a:ea typeface="宋体" charset="0"/>
                <a:cs typeface="宋体" charset="0"/>
              </a:defRPr>
            </a:lvl1pPr>
            <a:lvl2pPr marL="742950" indent="-285750">
              <a:defRPr kumimoji="1" sz="2000">
                <a:solidFill>
                  <a:schemeClr val="tx1"/>
                </a:solidFill>
                <a:latin typeface="Calibri" charset="0"/>
                <a:ea typeface="宋体" charset="0"/>
              </a:defRPr>
            </a:lvl2pPr>
            <a:lvl3pPr marL="1143000" indent="-228600">
              <a:defRPr kumimoji="1" sz="2000">
                <a:solidFill>
                  <a:schemeClr val="tx1"/>
                </a:solidFill>
                <a:latin typeface="Calibri" charset="0"/>
                <a:ea typeface="宋体" charset="0"/>
              </a:defRPr>
            </a:lvl3pPr>
            <a:lvl4pPr marL="1600200" indent="-228600">
              <a:defRPr kumimoji="1" sz="2000">
                <a:solidFill>
                  <a:schemeClr val="tx1"/>
                </a:solidFill>
                <a:latin typeface="Calibri" charset="0"/>
                <a:ea typeface="宋体" charset="0"/>
              </a:defRPr>
            </a:lvl4pPr>
            <a:lvl5pPr marL="2057400" indent="-228600">
              <a:defRPr kumimoji="1" sz="2000">
                <a:solidFill>
                  <a:schemeClr val="tx1"/>
                </a:solidFill>
                <a:latin typeface="Calibri" charset="0"/>
                <a:ea typeface="宋体" charset="0"/>
              </a:defRPr>
            </a:lvl5pPr>
            <a:lvl6pPr marL="2514600" indent="-228600" defTabSz="1027113" fontAlgn="base">
              <a:spcBef>
                <a:spcPct val="0"/>
              </a:spcBef>
              <a:spcAft>
                <a:spcPct val="0"/>
              </a:spcAft>
              <a:defRPr kumimoji="1" sz="2000">
                <a:solidFill>
                  <a:schemeClr val="tx1"/>
                </a:solidFill>
                <a:latin typeface="Calibri" charset="0"/>
                <a:ea typeface="宋体" charset="0"/>
              </a:defRPr>
            </a:lvl6pPr>
            <a:lvl7pPr marL="2971800" indent="-228600" defTabSz="1027113" fontAlgn="base">
              <a:spcBef>
                <a:spcPct val="0"/>
              </a:spcBef>
              <a:spcAft>
                <a:spcPct val="0"/>
              </a:spcAft>
              <a:defRPr kumimoji="1" sz="2000">
                <a:solidFill>
                  <a:schemeClr val="tx1"/>
                </a:solidFill>
                <a:latin typeface="Calibri" charset="0"/>
                <a:ea typeface="宋体" charset="0"/>
              </a:defRPr>
            </a:lvl7pPr>
            <a:lvl8pPr marL="3429000" indent="-228600" defTabSz="1027113" fontAlgn="base">
              <a:spcBef>
                <a:spcPct val="0"/>
              </a:spcBef>
              <a:spcAft>
                <a:spcPct val="0"/>
              </a:spcAft>
              <a:defRPr kumimoji="1" sz="2000">
                <a:solidFill>
                  <a:schemeClr val="tx1"/>
                </a:solidFill>
                <a:latin typeface="Calibri" charset="0"/>
                <a:ea typeface="宋体" charset="0"/>
              </a:defRPr>
            </a:lvl8pPr>
            <a:lvl9pPr marL="3886200" indent="-228600" defTabSz="1027113" fontAlgn="base">
              <a:spcBef>
                <a:spcPct val="0"/>
              </a:spcBef>
              <a:spcAft>
                <a:spcPct val="0"/>
              </a:spcAft>
              <a:defRPr kumimoji="1" sz="2000">
                <a:solidFill>
                  <a:schemeClr val="tx1"/>
                </a:solidFill>
                <a:latin typeface="Calibri" charset="0"/>
                <a:ea typeface="宋体" charset="0"/>
              </a:defRPr>
            </a:lvl9pPr>
          </a:lstStyle>
          <a:p>
            <a:fld id="{E341F4D7-1A4D-734C-9945-BA43A47DB37F}" type="slidenum">
              <a:rPr kumimoji="0" lang="zh-CN" altLang="en-US" sz="1200">
                <a:solidFill>
                  <a:srgbClr val="000000"/>
                </a:solidFill>
              </a:rPr>
              <a:pPr/>
              <a:t>11</a:t>
            </a:fld>
            <a:endParaRPr kumimoji="0" lang="zh-CN" altLang="en-US" sz="1200">
              <a:solidFill>
                <a:srgbClr val="000000"/>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kumimoji="0" lang="zh-CN" altLang="en-US">
              <a:latin typeface="Calibri" charset="0"/>
              <a:ea typeface="宋体" charset="0"/>
            </a:endParaRPr>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Calibri" charset="0"/>
                <a:ea typeface="宋体" charset="0"/>
                <a:cs typeface="宋体" charset="0"/>
              </a:defRPr>
            </a:lvl1pPr>
            <a:lvl2pPr marL="742950" indent="-285750">
              <a:defRPr kumimoji="1" sz="2000">
                <a:solidFill>
                  <a:schemeClr val="tx1"/>
                </a:solidFill>
                <a:latin typeface="Calibri" charset="0"/>
                <a:ea typeface="宋体" charset="0"/>
              </a:defRPr>
            </a:lvl2pPr>
            <a:lvl3pPr marL="1143000" indent="-228600">
              <a:defRPr kumimoji="1" sz="2000">
                <a:solidFill>
                  <a:schemeClr val="tx1"/>
                </a:solidFill>
                <a:latin typeface="Calibri" charset="0"/>
                <a:ea typeface="宋体" charset="0"/>
              </a:defRPr>
            </a:lvl3pPr>
            <a:lvl4pPr marL="1600200" indent="-228600">
              <a:defRPr kumimoji="1" sz="2000">
                <a:solidFill>
                  <a:schemeClr val="tx1"/>
                </a:solidFill>
                <a:latin typeface="Calibri" charset="0"/>
                <a:ea typeface="宋体" charset="0"/>
              </a:defRPr>
            </a:lvl4pPr>
            <a:lvl5pPr marL="2057400" indent="-228600">
              <a:defRPr kumimoji="1" sz="2000">
                <a:solidFill>
                  <a:schemeClr val="tx1"/>
                </a:solidFill>
                <a:latin typeface="Calibri" charset="0"/>
                <a:ea typeface="宋体" charset="0"/>
              </a:defRPr>
            </a:lvl5pPr>
            <a:lvl6pPr marL="2514600" indent="-228600" defTabSz="1027113" fontAlgn="base">
              <a:spcBef>
                <a:spcPct val="0"/>
              </a:spcBef>
              <a:spcAft>
                <a:spcPct val="0"/>
              </a:spcAft>
              <a:defRPr kumimoji="1" sz="2000">
                <a:solidFill>
                  <a:schemeClr val="tx1"/>
                </a:solidFill>
                <a:latin typeface="Calibri" charset="0"/>
                <a:ea typeface="宋体" charset="0"/>
              </a:defRPr>
            </a:lvl6pPr>
            <a:lvl7pPr marL="2971800" indent="-228600" defTabSz="1027113" fontAlgn="base">
              <a:spcBef>
                <a:spcPct val="0"/>
              </a:spcBef>
              <a:spcAft>
                <a:spcPct val="0"/>
              </a:spcAft>
              <a:defRPr kumimoji="1" sz="2000">
                <a:solidFill>
                  <a:schemeClr val="tx1"/>
                </a:solidFill>
                <a:latin typeface="Calibri" charset="0"/>
                <a:ea typeface="宋体" charset="0"/>
              </a:defRPr>
            </a:lvl7pPr>
            <a:lvl8pPr marL="3429000" indent="-228600" defTabSz="1027113" fontAlgn="base">
              <a:spcBef>
                <a:spcPct val="0"/>
              </a:spcBef>
              <a:spcAft>
                <a:spcPct val="0"/>
              </a:spcAft>
              <a:defRPr kumimoji="1" sz="2000">
                <a:solidFill>
                  <a:schemeClr val="tx1"/>
                </a:solidFill>
                <a:latin typeface="Calibri" charset="0"/>
                <a:ea typeface="宋体" charset="0"/>
              </a:defRPr>
            </a:lvl8pPr>
            <a:lvl9pPr marL="3886200" indent="-228600" defTabSz="1027113" fontAlgn="base">
              <a:spcBef>
                <a:spcPct val="0"/>
              </a:spcBef>
              <a:spcAft>
                <a:spcPct val="0"/>
              </a:spcAft>
              <a:defRPr kumimoji="1" sz="2000">
                <a:solidFill>
                  <a:schemeClr val="tx1"/>
                </a:solidFill>
                <a:latin typeface="Calibri" charset="0"/>
                <a:ea typeface="宋体" charset="0"/>
              </a:defRPr>
            </a:lvl9pPr>
          </a:lstStyle>
          <a:p>
            <a:fld id="{E341F4D7-1A4D-734C-9945-BA43A47DB37F}" type="slidenum">
              <a:rPr kumimoji="0" lang="zh-CN" altLang="en-US" sz="1200">
                <a:solidFill>
                  <a:srgbClr val="000000"/>
                </a:solidFill>
              </a:rPr>
              <a:pPr/>
              <a:t>17</a:t>
            </a:fld>
            <a:endParaRPr kumimoji="0" lang="zh-CN" altLang="en-US" sz="1200">
              <a:solidFill>
                <a:srgbClr val="000000"/>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9458"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spcBef>
                <a:spcPct val="0"/>
              </a:spcBef>
            </a:pPr>
            <a:endParaRPr kumimoji="0" lang="zh-CN" altLang="en-US">
              <a:latin typeface="Calibri" charset="0"/>
              <a:ea typeface="宋体" charset="0"/>
            </a:endParaRPr>
          </a:p>
        </p:txBody>
      </p:sp>
      <p:sp>
        <p:nvSpPr>
          <p:cNvPr id="19459"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000">
                <a:solidFill>
                  <a:schemeClr val="tx1"/>
                </a:solidFill>
                <a:latin typeface="Calibri" charset="0"/>
                <a:ea typeface="宋体" charset="0"/>
                <a:cs typeface="宋体" charset="0"/>
              </a:defRPr>
            </a:lvl1pPr>
            <a:lvl2pPr marL="742950" indent="-285750">
              <a:defRPr kumimoji="1" sz="2000">
                <a:solidFill>
                  <a:schemeClr val="tx1"/>
                </a:solidFill>
                <a:latin typeface="Calibri" charset="0"/>
                <a:ea typeface="宋体" charset="0"/>
              </a:defRPr>
            </a:lvl2pPr>
            <a:lvl3pPr marL="1143000" indent="-228600">
              <a:defRPr kumimoji="1" sz="2000">
                <a:solidFill>
                  <a:schemeClr val="tx1"/>
                </a:solidFill>
                <a:latin typeface="Calibri" charset="0"/>
                <a:ea typeface="宋体" charset="0"/>
              </a:defRPr>
            </a:lvl3pPr>
            <a:lvl4pPr marL="1600200" indent="-228600">
              <a:defRPr kumimoji="1" sz="2000">
                <a:solidFill>
                  <a:schemeClr val="tx1"/>
                </a:solidFill>
                <a:latin typeface="Calibri" charset="0"/>
                <a:ea typeface="宋体" charset="0"/>
              </a:defRPr>
            </a:lvl4pPr>
            <a:lvl5pPr marL="2057400" indent="-228600">
              <a:defRPr kumimoji="1" sz="2000">
                <a:solidFill>
                  <a:schemeClr val="tx1"/>
                </a:solidFill>
                <a:latin typeface="Calibri" charset="0"/>
                <a:ea typeface="宋体" charset="0"/>
              </a:defRPr>
            </a:lvl5pPr>
            <a:lvl6pPr marL="2514600" indent="-228600" defTabSz="1027113" fontAlgn="base">
              <a:spcBef>
                <a:spcPct val="0"/>
              </a:spcBef>
              <a:spcAft>
                <a:spcPct val="0"/>
              </a:spcAft>
              <a:defRPr kumimoji="1" sz="2000">
                <a:solidFill>
                  <a:schemeClr val="tx1"/>
                </a:solidFill>
                <a:latin typeface="Calibri" charset="0"/>
                <a:ea typeface="宋体" charset="0"/>
              </a:defRPr>
            </a:lvl6pPr>
            <a:lvl7pPr marL="2971800" indent="-228600" defTabSz="1027113" fontAlgn="base">
              <a:spcBef>
                <a:spcPct val="0"/>
              </a:spcBef>
              <a:spcAft>
                <a:spcPct val="0"/>
              </a:spcAft>
              <a:defRPr kumimoji="1" sz="2000">
                <a:solidFill>
                  <a:schemeClr val="tx1"/>
                </a:solidFill>
                <a:latin typeface="Calibri" charset="0"/>
                <a:ea typeface="宋体" charset="0"/>
              </a:defRPr>
            </a:lvl7pPr>
            <a:lvl8pPr marL="3429000" indent="-228600" defTabSz="1027113" fontAlgn="base">
              <a:spcBef>
                <a:spcPct val="0"/>
              </a:spcBef>
              <a:spcAft>
                <a:spcPct val="0"/>
              </a:spcAft>
              <a:defRPr kumimoji="1" sz="2000">
                <a:solidFill>
                  <a:schemeClr val="tx1"/>
                </a:solidFill>
                <a:latin typeface="Calibri" charset="0"/>
                <a:ea typeface="宋体" charset="0"/>
              </a:defRPr>
            </a:lvl8pPr>
            <a:lvl9pPr marL="3886200" indent="-228600" defTabSz="1027113" fontAlgn="base">
              <a:spcBef>
                <a:spcPct val="0"/>
              </a:spcBef>
              <a:spcAft>
                <a:spcPct val="0"/>
              </a:spcAft>
              <a:defRPr kumimoji="1" sz="2000">
                <a:solidFill>
                  <a:schemeClr val="tx1"/>
                </a:solidFill>
                <a:latin typeface="Calibri" charset="0"/>
                <a:ea typeface="宋体" charset="0"/>
              </a:defRPr>
            </a:lvl9pPr>
          </a:lstStyle>
          <a:p>
            <a:fld id="{E341F4D7-1A4D-734C-9945-BA43A47DB37F}" type="slidenum">
              <a:rPr kumimoji="0" lang="zh-CN" altLang="en-US" sz="1200">
                <a:solidFill>
                  <a:srgbClr val="000000"/>
                </a:solidFill>
              </a:rPr>
              <a:pPr/>
              <a:t>29</a:t>
            </a:fld>
            <a:endParaRPr kumimoji="0" lang="zh-CN" altLang="en-US" sz="1200">
              <a:solidFill>
                <a:srgbClr val="000000"/>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4EF6F87-FBE5-4057-8A0F-E14E9FCBF5C0}" type="slidenum">
              <a:rPr lang="zh-CN" altLang="en-US" smtClean="0"/>
              <a:pPr>
                <a:defRPr/>
              </a:pPr>
              <a:t>32</a:t>
            </a:fld>
            <a:endParaRPr lang="zh-CN" altLang="en-US"/>
          </a:p>
        </p:txBody>
      </p:sp>
    </p:spTree>
    <p:extLst>
      <p:ext uri="{BB962C8B-B14F-4D97-AF65-F5344CB8AC3E}">
        <p14:creationId xmlns:p14="http://schemas.microsoft.com/office/powerpoint/2010/main" val="38708539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2"/>
            <a:ext cx="10801350" cy="8101013"/>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88D8A9BF-A47C-4E66-B8FA-D141E0AA60AE}" type="datetimeFigureOut">
              <a:rPr lang="zh-CN" altLang="en-US" smtClean="0"/>
              <a:pPr>
                <a:defRPr/>
              </a:pPr>
              <a:t>2016/9/19</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CA82CA37-9F09-4F24-9B2A-880D511BA3AD}" type="slidenum">
              <a:rPr lang="zh-CN" altLang="en-US" smtClean="0"/>
              <a:pPr>
                <a:defRPr/>
              </a:pPr>
              <a:t>‹#›</a:t>
            </a:fld>
            <a:endParaRPr lang="zh-CN" altLang="en-US"/>
          </a:p>
        </p:txBody>
      </p:sp>
    </p:spTree>
    <p:extLst>
      <p:ext uri="{BB962C8B-B14F-4D97-AF65-F5344CB8AC3E}">
        <p14:creationId xmlns:p14="http://schemas.microsoft.com/office/powerpoint/2010/main" val="365441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40069" y="286703"/>
            <a:ext cx="3553570" cy="1220153"/>
          </a:xfrm>
        </p:spPr>
        <p:txBody>
          <a:bodyPr anchor="b"/>
          <a:lstStyle>
            <a:lvl1pPr algn="l">
              <a:defRPr sz="23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223030" y="286704"/>
            <a:ext cx="6038255" cy="6145768"/>
          </a:xfrm>
        </p:spPr>
        <p:txBody>
          <a:bodyPr/>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40069" y="1506857"/>
            <a:ext cx="3553570" cy="4925616"/>
          </a:xfrm>
        </p:spPr>
        <p:txBody>
          <a:bodyPr/>
          <a:lstStyle>
            <a:lvl1pPr marL="0" indent="0">
              <a:buNone/>
              <a:defRPr sz="1600"/>
            </a:lvl1pPr>
            <a:lvl2pPr marL="514221" indent="0">
              <a:buNone/>
              <a:defRPr sz="1500"/>
            </a:lvl2pPr>
            <a:lvl3pPr marL="1028445" indent="0">
              <a:buNone/>
              <a:defRPr sz="1100"/>
            </a:lvl3pPr>
            <a:lvl4pPr marL="1542666" indent="0">
              <a:buNone/>
              <a:defRPr sz="1000"/>
            </a:lvl4pPr>
            <a:lvl5pPr marL="2056887" indent="0">
              <a:buNone/>
              <a:defRPr sz="1000"/>
            </a:lvl5pPr>
            <a:lvl6pPr marL="2571108" indent="0">
              <a:buNone/>
              <a:defRPr sz="1000"/>
            </a:lvl6pPr>
            <a:lvl7pPr marL="3085332" indent="0">
              <a:buNone/>
              <a:defRPr sz="1000"/>
            </a:lvl7pPr>
            <a:lvl8pPr marL="3599553" indent="0">
              <a:buNone/>
              <a:defRPr sz="1000"/>
            </a:lvl8pPr>
            <a:lvl9pPr marL="4113774"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E77B1F90-4C88-422A-A61D-FC90A88E9876}" type="datetimeFigureOut">
              <a:rPr lang="zh-CN" altLang="en-US"/>
              <a:pPr>
                <a:defRPr/>
              </a:pPr>
              <a:t>2016/9/19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96B52DF-36E1-408F-929F-3191F1B6DD27}" type="slidenum">
              <a:rPr lang="zh-CN" altLang="en-US"/>
              <a:pPr>
                <a:defRPr/>
              </a:pPr>
              <a:t>‹#›</a:t>
            </a:fld>
            <a:endParaRPr lang="zh-CN" altLang="en-US"/>
          </a:p>
        </p:txBody>
      </p:sp>
    </p:spTree>
    <p:extLst>
      <p:ext uri="{BB962C8B-B14F-4D97-AF65-F5344CB8AC3E}">
        <p14:creationId xmlns:p14="http://schemas.microsoft.com/office/powerpoint/2010/main" val="1299134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117140" y="5040631"/>
            <a:ext cx="6480810" cy="595075"/>
          </a:xfrm>
        </p:spPr>
        <p:txBody>
          <a:bodyPr anchor="b"/>
          <a:lstStyle>
            <a:lvl1pPr algn="l">
              <a:defRPr sz="23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117140" y="643414"/>
            <a:ext cx="6480810" cy="4320540"/>
          </a:xfrm>
        </p:spPr>
        <p:txBody>
          <a:bodyPr rtlCol="0">
            <a:normAutofit/>
          </a:bodyPr>
          <a:lstStyle>
            <a:lvl1pPr marL="0" indent="0">
              <a:buNone/>
              <a:defRPr sz="3600"/>
            </a:lvl1pPr>
            <a:lvl2pPr marL="514221" indent="0">
              <a:buNone/>
              <a:defRPr sz="3100"/>
            </a:lvl2pPr>
            <a:lvl3pPr marL="1028445" indent="0">
              <a:buNone/>
              <a:defRPr sz="2700"/>
            </a:lvl3pPr>
            <a:lvl4pPr marL="1542666" indent="0">
              <a:buNone/>
              <a:defRPr sz="2300"/>
            </a:lvl4pPr>
            <a:lvl5pPr marL="2056887" indent="0">
              <a:buNone/>
              <a:defRPr sz="2300"/>
            </a:lvl5pPr>
            <a:lvl6pPr marL="2571108" indent="0">
              <a:buNone/>
              <a:defRPr sz="2300"/>
            </a:lvl6pPr>
            <a:lvl7pPr marL="3085332" indent="0">
              <a:buNone/>
              <a:defRPr sz="2300"/>
            </a:lvl7pPr>
            <a:lvl8pPr marL="3599553" indent="0">
              <a:buNone/>
              <a:defRPr sz="2300"/>
            </a:lvl8pPr>
            <a:lvl9pPr marL="4113774" indent="0">
              <a:buNone/>
              <a:defRPr sz="2300"/>
            </a:lvl9pPr>
          </a:lstStyle>
          <a:p>
            <a:pPr lvl="0"/>
            <a:endParaRPr lang="zh-CN" altLang="en-US" noProof="0"/>
          </a:p>
        </p:txBody>
      </p:sp>
      <p:sp>
        <p:nvSpPr>
          <p:cNvPr id="4" name="文本占位符 3"/>
          <p:cNvSpPr>
            <a:spLocks noGrp="1"/>
          </p:cNvSpPr>
          <p:nvPr>
            <p:ph type="body" sz="half" idx="2"/>
          </p:nvPr>
        </p:nvSpPr>
        <p:spPr>
          <a:xfrm>
            <a:off x="2117140" y="5635706"/>
            <a:ext cx="6480810" cy="845105"/>
          </a:xfrm>
        </p:spPr>
        <p:txBody>
          <a:bodyPr/>
          <a:lstStyle>
            <a:lvl1pPr marL="0" indent="0">
              <a:buNone/>
              <a:defRPr sz="1600"/>
            </a:lvl1pPr>
            <a:lvl2pPr marL="514221" indent="0">
              <a:buNone/>
              <a:defRPr sz="1500"/>
            </a:lvl2pPr>
            <a:lvl3pPr marL="1028445" indent="0">
              <a:buNone/>
              <a:defRPr sz="1100"/>
            </a:lvl3pPr>
            <a:lvl4pPr marL="1542666" indent="0">
              <a:buNone/>
              <a:defRPr sz="1000"/>
            </a:lvl4pPr>
            <a:lvl5pPr marL="2056887" indent="0">
              <a:buNone/>
              <a:defRPr sz="1000"/>
            </a:lvl5pPr>
            <a:lvl6pPr marL="2571108" indent="0">
              <a:buNone/>
              <a:defRPr sz="1000"/>
            </a:lvl6pPr>
            <a:lvl7pPr marL="3085332" indent="0">
              <a:buNone/>
              <a:defRPr sz="1000"/>
            </a:lvl7pPr>
            <a:lvl8pPr marL="3599553" indent="0">
              <a:buNone/>
              <a:defRPr sz="1000"/>
            </a:lvl8pPr>
            <a:lvl9pPr marL="4113774" indent="0">
              <a:buNone/>
              <a:defRPr sz="10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340DDFE4-C900-41BD-A0B6-EFD3392DCDFA}" type="datetimeFigureOut">
              <a:rPr lang="zh-CN" altLang="en-US"/>
              <a:pPr>
                <a:defRPr/>
              </a:pPr>
              <a:t>2016/9/19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47EB65B-B4A0-4069-8C78-ECEED581018F}" type="slidenum">
              <a:rPr lang="zh-CN" altLang="en-US"/>
              <a:pPr>
                <a:defRPr/>
              </a:pPr>
              <a:t>‹#›</a:t>
            </a:fld>
            <a:endParaRPr lang="zh-CN" altLang="en-US"/>
          </a:p>
        </p:txBody>
      </p:sp>
    </p:spTree>
    <p:extLst>
      <p:ext uri="{BB962C8B-B14F-4D97-AF65-F5344CB8AC3E}">
        <p14:creationId xmlns:p14="http://schemas.microsoft.com/office/powerpoint/2010/main" val="4266739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77CB63B6-E7AF-4720-AA1F-C7519BD04BFD}" type="datetimeFigureOut">
              <a:rPr lang="zh-CN" altLang="en-US"/>
              <a:pPr>
                <a:defRPr/>
              </a:pPr>
              <a:t>2016/9/19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3AA13F7-C804-41B2-B986-BA8CBA9976D6}" type="slidenum">
              <a:rPr lang="zh-CN" altLang="en-US"/>
              <a:pPr>
                <a:defRPr/>
              </a:pPr>
              <a:t>‹#›</a:t>
            </a:fld>
            <a:endParaRPr lang="zh-CN" altLang="en-US"/>
          </a:p>
        </p:txBody>
      </p:sp>
    </p:spTree>
    <p:extLst>
      <p:ext uri="{BB962C8B-B14F-4D97-AF65-F5344CB8AC3E}">
        <p14:creationId xmlns:p14="http://schemas.microsoft.com/office/powerpoint/2010/main" val="21356464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30979" y="288373"/>
            <a:ext cx="2430304" cy="6144101"/>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40067" y="288373"/>
            <a:ext cx="7110889" cy="6144101"/>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CCB23785-225D-4BC5-A5F8-73A5A97AA613}" type="datetimeFigureOut">
              <a:rPr lang="zh-CN" altLang="en-US"/>
              <a:pPr>
                <a:defRPr/>
              </a:pPr>
              <a:t>2016/9/19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DDC835-BED5-45FE-A921-A8F859FE43D6}" type="slidenum">
              <a:rPr lang="zh-CN" altLang="en-US"/>
              <a:pPr>
                <a:defRPr/>
              </a:pPr>
              <a:t>‹#›</a:t>
            </a:fld>
            <a:endParaRPr lang="zh-CN" altLang="en-US"/>
          </a:p>
        </p:txBody>
      </p:sp>
    </p:spTree>
    <p:extLst>
      <p:ext uri="{BB962C8B-B14F-4D97-AF65-F5344CB8AC3E}">
        <p14:creationId xmlns:p14="http://schemas.microsoft.com/office/powerpoint/2010/main" val="1625589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4930" y="6095"/>
            <a:ext cx="10801350" cy="8235965"/>
          </a:xfrm>
          <a:prstGeom prst="rect">
            <a:avLst/>
          </a:prstGeom>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88D8A9BF-A47C-4E66-B8FA-D141E0AA60AE}" type="datetimeFigureOut">
              <a:rPr lang="zh-CN" altLang="en-US" smtClean="0"/>
              <a:pPr>
                <a:defRPr/>
              </a:pPr>
              <a:t>2016/9/19</a:t>
            </a:fld>
            <a:endParaRPr lang="zh-CN" altLang="en-US"/>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CA82CA37-9F09-4F24-9B2A-880D511BA3AD}" type="slidenum">
              <a:rPr lang="zh-CN" altLang="en-US" smtClean="0"/>
              <a:pPr>
                <a:defRPr/>
              </a:pPr>
              <a:t>‹#›</a:t>
            </a:fld>
            <a:endParaRPr lang="zh-CN" altLang="en-US"/>
          </a:p>
        </p:txBody>
      </p:sp>
    </p:spTree>
    <p:extLst>
      <p:ext uri="{BB962C8B-B14F-4D97-AF65-F5344CB8AC3E}">
        <p14:creationId xmlns:p14="http://schemas.microsoft.com/office/powerpoint/2010/main" val="3985013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10101" y="2236948"/>
            <a:ext cx="9181148" cy="1543526"/>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620205" y="4080510"/>
            <a:ext cx="7560945" cy="1840230"/>
          </a:xfrm>
        </p:spPr>
        <p:txBody>
          <a:bodyPr/>
          <a:lstStyle>
            <a:lvl1pPr marL="0" indent="0" algn="ctr">
              <a:buNone/>
              <a:defRPr>
                <a:solidFill>
                  <a:schemeClr val="tx1">
                    <a:tint val="75000"/>
                  </a:schemeClr>
                </a:solidFill>
              </a:defRPr>
            </a:lvl1pPr>
            <a:lvl2pPr marL="514221" indent="0" algn="ctr">
              <a:buNone/>
              <a:defRPr>
                <a:solidFill>
                  <a:schemeClr val="tx1">
                    <a:tint val="75000"/>
                  </a:schemeClr>
                </a:solidFill>
              </a:defRPr>
            </a:lvl2pPr>
            <a:lvl3pPr marL="1028445" indent="0" algn="ctr">
              <a:buNone/>
              <a:defRPr>
                <a:solidFill>
                  <a:schemeClr val="tx1">
                    <a:tint val="75000"/>
                  </a:schemeClr>
                </a:solidFill>
              </a:defRPr>
            </a:lvl3pPr>
            <a:lvl4pPr marL="1542666" indent="0" algn="ctr">
              <a:buNone/>
              <a:defRPr>
                <a:solidFill>
                  <a:schemeClr val="tx1">
                    <a:tint val="75000"/>
                  </a:schemeClr>
                </a:solidFill>
              </a:defRPr>
            </a:lvl4pPr>
            <a:lvl5pPr marL="2056887" indent="0" algn="ctr">
              <a:buNone/>
              <a:defRPr>
                <a:solidFill>
                  <a:schemeClr val="tx1">
                    <a:tint val="75000"/>
                  </a:schemeClr>
                </a:solidFill>
              </a:defRPr>
            </a:lvl5pPr>
            <a:lvl6pPr marL="2571108" indent="0" algn="ctr">
              <a:buNone/>
              <a:defRPr>
                <a:solidFill>
                  <a:schemeClr val="tx1">
                    <a:tint val="75000"/>
                  </a:schemeClr>
                </a:solidFill>
              </a:defRPr>
            </a:lvl6pPr>
            <a:lvl7pPr marL="3085332" indent="0" algn="ctr">
              <a:buNone/>
              <a:defRPr>
                <a:solidFill>
                  <a:schemeClr val="tx1">
                    <a:tint val="75000"/>
                  </a:schemeClr>
                </a:solidFill>
              </a:defRPr>
            </a:lvl7pPr>
            <a:lvl8pPr marL="3599553" indent="0" algn="ctr">
              <a:buNone/>
              <a:defRPr>
                <a:solidFill>
                  <a:schemeClr val="tx1">
                    <a:tint val="75000"/>
                  </a:schemeClr>
                </a:solidFill>
              </a:defRPr>
            </a:lvl8pPr>
            <a:lvl9pPr marL="4113774"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DBD53E2A-17AE-49E4-86A1-9D7E9F22589F}" type="datetimeFigureOut">
              <a:rPr lang="zh-CN" altLang="en-US"/>
              <a:pPr>
                <a:defRPr/>
              </a:pPr>
              <a:t>2016/9/19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extLst>
      <p:ext uri="{BB962C8B-B14F-4D97-AF65-F5344CB8AC3E}">
        <p14:creationId xmlns:p14="http://schemas.microsoft.com/office/powerpoint/2010/main" val="13070222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0BDB1BA-368D-40A0-8A4F-7C9CB1C49A6A}" type="datetimeFigureOut">
              <a:rPr lang="zh-CN" altLang="en-US"/>
              <a:pPr>
                <a:defRPr/>
              </a:pPr>
              <a:t>2016/9/19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dirty="0"/>
          </a:p>
        </p:txBody>
      </p:sp>
      <p:sp>
        <p:nvSpPr>
          <p:cNvPr id="6" name="灯片编号占位符 5"/>
          <p:cNvSpPr>
            <a:spLocks noGrp="1"/>
          </p:cNvSpPr>
          <p:nvPr>
            <p:ph type="sldNum" sz="quarter" idx="12"/>
          </p:nvPr>
        </p:nvSpPr>
        <p:spPr>
          <a:xfrm>
            <a:off x="7560914" y="5680943"/>
            <a:ext cx="2520951" cy="384175"/>
          </a:xfrm>
        </p:spPr>
        <p:txBody>
          <a:bodyPr/>
          <a:lstStyle>
            <a:lvl1pPr>
              <a:defRPr/>
            </a:lvl1pPr>
          </a:lstStyle>
          <a:p>
            <a:pPr>
              <a:defRPr/>
            </a:pPr>
            <a:fld id="{399481D1-FBB7-47A6-9DA0-B2DC666E375B}" type="slidenum">
              <a:rPr lang="zh-CN" altLang="en-US"/>
              <a:pPr>
                <a:defRPr/>
              </a:pPr>
              <a:t>‹#›</a:t>
            </a:fld>
            <a:endParaRPr lang="zh-CN" altLang="en-US"/>
          </a:p>
        </p:txBody>
      </p:sp>
    </p:spTree>
    <p:extLst>
      <p:ext uri="{BB962C8B-B14F-4D97-AF65-F5344CB8AC3E}">
        <p14:creationId xmlns:p14="http://schemas.microsoft.com/office/powerpoint/2010/main" val="1483111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53232" y="4627248"/>
            <a:ext cx="9181148" cy="1430179"/>
          </a:xfrm>
        </p:spPr>
        <p:txBody>
          <a:bodyPr anchor="t"/>
          <a:lstStyle>
            <a:lvl1pPr algn="l">
              <a:defRPr sz="45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53232" y="3052049"/>
            <a:ext cx="9181148" cy="1575197"/>
          </a:xfrm>
        </p:spPr>
        <p:txBody>
          <a:bodyPr anchor="b"/>
          <a:lstStyle>
            <a:lvl1pPr marL="0" indent="0">
              <a:buNone/>
              <a:defRPr sz="2300">
                <a:solidFill>
                  <a:schemeClr val="tx1">
                    <a:tint val="75000"/>
                  </a:schemeClr>
                </a:solidFill>
              </a:defRPr>
            </a:lvl1pPr>
            <a:lvl2pPr marL="514221" indent="0">
              <a:buNone/>
              <a:defRPr sz="2100">
                <a:solidFill>
                  <a:schemeClr val="tx1">
                    <a:tint val="75000"/>
                  </a:schemeClr>
                </a:solidFill>
              </a:defRPr>
            </a:lvl2pPr>
            <a:lvl3pPr marL="1028445" indent="0">
              <a:buNone/>
              <a:defRPr sz="1800">
                <a:solidFill>
                  <a:schemeClr val="tx1">
                    <a:tint val="75000"/>
                  </a:schemeClr>
                </a:solidFill>
              </a:defRPr>
            </a:lvl3pPr>
            <a:lvl4pPr marL="1542666" indent="0">
              <a:buNone/>
              <a:defRPr sz="1600">
                <a:solidFill>
                  <a:schemeClr val="tx1">
                    <a:tint val="75000"/>
                  </a:schemeClr>
                </a:solidFill>
              </a:defRPr>
            </a:lvl4pPr>
            <a:lvl5pPr marL="2056887" indent="0">
              <a:buNone/>
              <a:defRPr sz="1600">
                <a:solidFill>
                  <a:schemeClr val="tx1">
                    <a:tint val="75000"/>
                  </a:schemeClr>
                </a:solidFill>
              </a:defRPr>
            </a:lvl5pPr>
            <a:lvl6pPr marL="2571108" indent="0">
              <a:buNone/>
              <a:defRPr sz="1600">
                <a:solidFill>
                  <a:schemeClr val="tx1">
                    <a:tint val="75000"/>
                  </a:schemeClr>
                </a:solidFill>
              </a:defRPr>
            </a:lvl6pPr>
            <a:lvl7pPr marL="3085332" indent="0">
              <a:buNone/>
              <a:defRPr sz="1600">
                <a:solidFill>
                  <a:schemeClr val="tx1">
                    <a:tint val="75000"/>
                  </a:schemeClr>
                </a:solidFill>
              </a:defRPr>
            </a:lvl7pPr>
            <a:lvl8pPr marL="3599553" indent="0">
              <a:buNone/>
              <a:defRPr sz="1600">
                <a:solidFill>
                  <a:schemeClr val="tx1">
                    <a:tint val="75000"/>
                  </a:schemeClr>
                </a:solidFill>
              </a:defRPr>
            </a:lvl8pPr>
            <a:lvl9pPr marL="4113774"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49E69EB-232E-493A-B2C1-BCA744E44C2A}" type="datetimeFigureOut">
              <a:rPr lang="zh-CN" altLang="en-US"/>
              <a:pPr>
                <a:defRPr/>
              </a:pPr>
              <a:t>2016/9/19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DBC7048-4233-4A8B-91D8-1C8E8933F6F7}" type="slidenum">
              <a:rPr lang="zh-CN" altLang="en-US"/>
              <a:pPr>
                <a:defRPr/>
              </a:pPr>
              <a:t>‹#›</a:t>
            </a:fld>
            <a:endParaRPr lang="zh-CN" altLang="en-US"/>
          </a:p>
        </p:txBody>
      </p:sp>
    </p:spTree>
    <p:extLst>
      <p:ext uri="{BB962C8B-B14F-4D97-AF65-F5344CB8AC3E}">
        <p14:creationId xmlns:p14="http://schemas.microsoft.com/office/powerpoint/2010/main" val="3539233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40068" y="1680213"/>
            <a:ext cx="4770596" cy="4752261"/>
          </a:xfrm>
        </p:spPr>
        <p:txBody>
          <a:bodyPr/>
          <a:lstStyle>
            <a:lvl1pPr>
              <a:defRPr sz="31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490686" y="1680213"/>
            <a:ext cx="4770596" cy="4752261"/>
          </a:xfrm>
        </p:spPr>
        <p:txBody>
          <a:bodyPr/>
          <a:lstStyle>
            <a:lvl1pPr>
              <a:defRPr sz="3100"/>
            </a:lvl1pPr>
            <a:lvl2pPr>
              <a:defRPr sz="2700"/>
            </a:lvl2pPr>
            <a:lvl3pPr>
              <a:defRPr sz="23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8BF5C5A8-8101-4449-A649-EC374198AA0B}" type="datetimeFigureOut">
              <a:rPr lang="zh-CN" altLang="en-US"/>
              <a:pPr>
                <a:defRPr/>
              </a:pPr>
              <a:t>2016/9/19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7CC13C1-C66E-41D6-B9D3-F593EF9892D2}" type="slidenum">
              <a:rPr lang="zh-CN" altLang="en-US"/>
              <a:pPr>
                <a:defRPr/>
              </a:pPr>
              <a:t>‹#›</a:t>
            </a:fld>
            <a:endParaRPr lang="zh-CN" altLang="en-US"/>
          </a:p>
        </p:txBody>
      </p:sp>
    </p:spTree>
    <p:extLst>
      <p:ext uri="{BB962C8B-B14F-4D97-AF65-F5344CB8AC3E}">
        <p14:creationId xmlns:p14="http://schemas.microsoft.com/office/powerpoint/2010/main" val="3191731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40068" y="1611870"/>
            <a:ext cx="4772472" cy="671750"/>
          </a:xfrm>
        </p:spPr>
        <p:txBody>
          <a:bodyPr anchor="b"/>
          <a:lstStyle>
            <a:lvl1pPr marL="0" indent="0">
              <a:buNone/>
              <a:defRPr sz="2700" b="1"/>
            </a:lvl1pPr>
            <a:lvl2pPr marL="514221" indent="0">
              <a:buNone/>
              <a:defRPr sz="2300" b="1"/>
            </a:lvl2pPr>
            <a:lvl3pPr marL="1028445" indent="0">
              <a:buNone/>
              <a:defRPr sz="2100" b="1"/>
            </a:lvl3pPr>
            <a:lvl4pPr marL="1542666" indent="0">
              <a:buNone/>
              <a:defRPr sz="1800" b="1"/>
            </a:lvl4pPr>
            <a:lvl5pPr marL="2056887" indent="0">
              <a:buNone/>
              <a:defRPr sz="1800" b="1"/>
            </a:lvl5pPr>
            <a:lvl6pPr marL="2571108" indent="0">
              <a:buNone/>
              <a:defRPr sz="1800" b="1"/>
            </a:lvl6pPr>
            <a:lvl7pPr marL="3085332" indent="0">
              <a:buNone/>
              <a:defRPr sz="1800" b="1"/>
            </a:lvl7pPr>
            <a:lvl8pPr marL="3599553" indent="0">
              <a:buNone/>
              <a:defRPr sz="1800" b="1"/>
            </a:lvl8pPr>
            <a:lvl9pPr marL="4113774" indent="0">
              <a:buNone/>
              <a:defRPr sz="1800" b="1"/>
            </a:lvl9pPr>
          </a:lstStyle>
          <a:p>
            <a:pPr lvl="0"/>
            <a:r>
              <a:rPr lang="zh-CN" altLang="en-US" smtClean="0"/>
              <a:t>单击此处编辑母版文本样式</a:t>
            </a:r>
          </a:p>
        </p:txBody>
      </p:sp>
      <p:sp>
        <p:nvSpPr>
          <p:cNvPr id="4" name="内容占位符 3"/>
          <p:cNvSpPr>
            <a:spLocks noGrp="1"/>
          </p:cNvSpPr>
          <p:nvPr>
            <p:ph sz="half" idx="2"/>
          </p:nvPr>
        </p:nvSpPr>
        <p:spPr>
          <a:xfrm>
            <a:off x="540068" y="2283619"/>
            <a:ext cx="4772472" cy="4148852"/>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486939" y="1611870"/>
            <a:ext cx="4774347" cy="671750"/>
          </a:xfrm>
        </p:spPr>
        <p:txBody>
          <a:bodyPr anchor="b"/>
          <a:lstStyle>
            <a:lvl1pPr marL="0" indent="0">
              <a:buNone/>
              <a:defRPr sz="2700" b="1"/>
            </a:lvl1pPr>
            <a:lvl2pPr marL="514221" indent="0">
              <a:buNone/>
              <a:defRPr sz="2300" b="1"/>
            </a:lvl2pPr>
            <a:lvl3pPr marL="1028445" indent="0">
              <a:buNone/>
              <a:defRPr sz="2100" b="1"/>
            </a:lvl3pPr>
            <a:lvl4pPr marL="1542666" indent="0">
              <a:buNone/>
              <a:defRPr sz="1800" b="1"/>
            </a:lvl4pPr>
            <a:lvl5pPr marL="2056887" indent="0">
              <a:buNone/>
              <a:defRPr sz="1800" b="1"/>
            </a:lvl5pPr>
            <a:lvl6pPr marL="2571108" indent="0">
              <a:buNone/>
              <a:defRPr sz="1800" b="1"/>
            </a:lvl6pPr>
            <a:lvl7pPr marL="3085332" indent="0">
              <a:buNone/>
              <a:defRPr sz="1800" b="1"/>
            </a:lvl7pPr>
            <a:lvl8pPr marL="3599553" indent="0">
              <a:buNone/>
              <a:defRPr sz="1800" b="1"/>
            </a:lvl8pPr>
            <a:lvl9pPr marL="4113774" indent="0">
              <a:buNone/>
              <a:defRPr sz="1800" b="1"/>
            </a:lvl9pPr>
          </a:lstStyle>
          <a:p>
            <a:pPr lvl="0"/>
            <a:r>
              <a:rPr lang="zh-CN" altLang="en-US" smtClean="0"/>
              <a:t>单击此处编辑母版文本样式</a:t>
            </a:r>
          </a:p>
        </p:txBody>
      </p:sp>
      <p:sp>
        <p:nvSpPr>
          <p:cNvPr id="6" name="内容占位符 5"/>
          <p:cNvSpPr>
            <a:spLocks noGrp="1"/>
          </p:cNvSpPr>
          <p:nvPr>
            <p:ph sz="quarter" idx="4"/>
          </p:nvPr>
        </p:nvSpPr>
        <p:spPr>
          <a:xfrm>
            <a:off x="5486939" y="2283619"/>
            <a:ext cx="4774347" cy="4148852"/>
          </a:xfrm>
        </p:spPr>
        <p:txBody>
          <a:bodyPr/>
          <a:lstStyle>
            <a:lvl1pPr>
              <a:defRPr sz="2700"/>
            </a:lvl1pPr>
            <a:lvl2pPr>
              <a:defRPr sz="23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2FF97D92-DFCD-4B2F-A8B3-3B0D17949452}" type="datetimeFigureOut">
              <a:rPr lang="zh-CN" altLang="en-US"/>
              <a:pPr>
                <a:defRPr/>
              </a:pPr>
              <a:t>2016/9/19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8EEEE86-97B8-402B-9EF3-A87D6B245C7E}" type="slidenum">
              <a:rPr lang="zh-CN" altLang="en-US"/>
              <a:pPr>
                <a:defRPr/>
              </a:pPr>
              <a:t>‹#›</a:t>
            </a:fld>
            <a:endParaRPr lang="zh-CN" altLang="en-US"/>
          </a:p>
        </p:txBody>
      </p:sp>
    </p:spTree>
    <p:extLst>
      <p:ext uri="{BB962C8B-B14F-4D97-AF65-F5344CB8AC3E}">
        <p14:creationId xmlns:p14="http://schemas.microsoft.com/office/powerpoint/2010/main" val="399500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DB9AF76-EEEA-4AFA-9840-DCA2523DFABB}" type="datetimeFigureOut">
              <a:rPr lang="zh-CN" altLang="en-US"/>
              <a:pPr>
                <a:defRPr/>
              </a:pPr>
              <a:t>2016/9/19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5399A47-00F7-44E5-A0C7-05504ACC6638}" type="slidenum">
              <a:rPr lang="zh-CN" altLang="en-US"/>
              <a:pPr>
                <a:defRPr/>
              </a:pPr>
              <a:t>‹#›</a:t>
            </a:fld>
            <a:endParaRPr lang="zh-CN" altLang="en-US"/>
          </a:p>
        </p:txBody>
      </p:sp>
    </p:spTree>
    <p:extLst>
      <p:ext uri="{BB962C8B-B14F-4D97-AF65-F5344CB8AC3E}">
        <p14:creationId xmlns:p14="http://schemas.microsoft.com/office/powerpoint/2010/main" val="3702711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102B3ED2-1CA3-4E9F-8D30-4667E01CB311}" type="datetimeFigureOut">
              <a:rPr lang="zh-CN" altLang="en-US"/>
              <a:pPr>
                <a:defRPr/>
              </a:pPr>
              <a:t>2016/9/19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50ADEA0E-23A9-456B-9717-115344457D6D}" type="slidenum">
              <a:rPr lang="zh-CN" altLang="en-US"/>
              <a:pPr>
                <a:defRPr/>
              </a:pPr>
              <a:t>‹#›</a:t>
            </a:fld>
            <a:endParaRPr lang="zh-CN" altLang="en-US"/>
          </a:p>
        </p:txBody>
      </p:sp>
    </p:spTree>
    <p:extLst>
      <p:ext uri="{BB962C8B-B14F-4D97-AF65-F5344CB8AC3E}">
        <p14:creationId xmlns:p14="http://schemas.microsoft.com/office/powerpoint/2010/main" val="1731411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95300" y="450852"/>
            <a:ext cx="9720263" cy="56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2844" tIns="51421" rIns="102844" bIns="51421"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95300" y="1373190"/>
            <a:ext cx="9720263" cy="475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2844" tIns="51421" rIns="102844" bIns="51421" numCol="1" anchor="t" anchorCtr="0" compatLnSpc="1">
            <a:prstTxWarp prst="textNoShape">
              <a:avLst/>
            </a:prstTxWarp>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p>
        </p:txBody>
      </p:sp>
      <p:sp>
        <p:nvSpPr>
          <p:cNvPr id="4" name="日期占位符 3"/>
          <p:cNvSpPr>
            <a:spLocks noGrp="1"/>
          </p:cNvSpPr>
          <p:nvPr>
            <p:ph type="dt" sz="half" idx="2"/>
          </p:nvPr>
        </p:nvSpPr>
        <p:spPr>
          <a:xfrm>
            <a:off x="539750" y="6673852"/>
            <a:ext cx="2520951" cy="384175"/>
          </a:xfrm>
          <a:prstGeom prst="rect">
            <a:avLst/>
          </a:prstGeom>
        </p:spPr>
        <p:txBody>
          <a:bodyPr vert="horz" lIns="102844" tIns="51421" rIns="102844" bIns="51421" rtlCol="0" anchor="ctr"/>
          <a:lstStyle>
            <a:lvl1pPr algn="l" fontAlgn="auto">
              <a:spcBef>
                <a:spcPts val="0"/>
              </a:spcBef>
              <a:spcAft>
                <a:spcPts val="0"/>
              </a:spcAft>
              <a:defRPr sz="1500">
                <a:solidFill>
                  <a:schemeClr val="tx1">
                    <a:tint val="75000"/>
                  </a:schemeClr>
                </a:solidFill>
                <a:latin typeface="+mn-lt"/>
                <a:ea typeface="+mn-ea"/>
              </a:defRPr>
            </a:lvl1pPr>
          </a:lstStyle>
          <a:p>
            <a:pPr>
              <a:defRPr/>
            </a:pPr>
            <a:fld id="{88D8A9BF-A47C-4E66-B8FA-D141E0AA60AE}" type="datetimeFigureOut">
              <a:rPr lang="zh-CN" altLang="en-US"/>
              <a:pPr>
                <a:defRPr/>
              </a:pPr>
              <a:t>2016/9/19</a:t>
            </a:fld>
            <a:endParaRPr lang="zh-CN" altLang="en-US"/>
          </a:p>
        </p:txBody>
      </p:sp>
      <p:sp>
        <p:nvSpPr>
          <p:cNvPr id="5" name="页脚占位符 4"/>
          <p:cNvSpPr>
            <a:spLocks noGrp="1"/>
          </p:cNvSpPr>
          <p:nvPr>
            <p:ph type="ftr" sz="quarter" idx="3"/>
          </p:nvPr>
        </p:nvSpPr>
        <p:spPr>
          <a:xfrm>
            <a:off x="3690940" y="6673852"/>
            <a:ext cx="3419475" cy="384175"/>
          </a:xfrm>
          <a:prstGeom prst="rect">
            <a:avLst/>
          </a:prstGeom>
        </p:spPr>
        <p:txBody>
          <a:bodyPr vert="horz" lIns="102844" tIns="51421" rIns="102844" bIns="51421" rtlCol="0" anchor="ctr"/>
          <a:lstStyle>
            <a:lvl1pPr algn="ctr" fontAlgn="auto">
              <a:spcBef>
                <a:spcPts val="0"/>
              </a:spcBef>
              <a:spcAft>
                <a:spcPts val="0"/>
              </a:spcAft>
              <a:defRPr sz="150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7740651" y="6673852"/>
            <a:ext cx="2520951" cy="384175"/>
          </a:xfrm>
          <a:prstGeom prst="rect">
            <a:avLst/>
          </a:prstGeom>
        </p:spPr>
        <p:txBody>
          <a:bodyPr vert="horz" lIns="102844" tIns="51421" rIns="102844" bIns="51421" rtlCol="0" anchor="ctr"/>
          <a:lstStyle>
            <a:lvl1pPr algn="r" fontAlgn="auto">
              <a:spcBef>
                <a:spcPts val="0"/>
              </a:spcBef>
              <a:spcAft>
                <a:spcPts val="0"/>
              </a:spcAft>
              <a:defRPr sz="1500">
                <a:solidFill>
                  <a:schemeClr val="tx1">
                    <a:tint val="75000"/>
                  </a:schemeClr>
                </a:solidFill>
                <a:latin typeface="+mn-lt"/>
                <a:ea typeface="+mn-ea"/>
              </a:defRPr>
            </a:lvl1pPr>
          </a:lstStyle>
          <a:p>
            <a:pPr>
              <a:defRPr/>
            </a:pPr>
            <a:fld id="{CA82CA37-9F09-4F24-9B2A-880D511BA3AD}" type="slidenum">
              <a:rPr lang="zh-CN" altLang="en-US"/>
              <a:pPr>
                <a:defRPr/>
              </a:pPr>
              <a:t>‹#›</a:t>
            </a:fld>
            <a:endParaRPr lang="zh-CN" altLang="en-US"/>
          </a:p>
        </p:txBody>
      </p:sp>
      <p:sp>
        <p:nvSpPr>
          <p:cNvPr id="1032" name="TextBox 7"/>
          <p:cNvSpPr txBox="1">
            <a:spLocks noChangeArrowheads="1"/>
          </p:cNvSpPr>
          <p:nvPr userDrawn="1"/>
        </p:nvSpPr>
        <p:spPr bwMode="auto">
          <a:xfrm>
            <a:off x="8696326" y="6624641"/>
            <a:ext cx="207697" cy="5193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02844" tIns="51421" rIns="102844" bIns="51421">
            <a:spAutoFit/>
          </a:bodyPr>
          <a:lstStyle>
            <a:lvl1pPr>
              <a:defRPr sz="2000">
                <a:solidFill>
                  <a:schemeClr val="tx1"/>
                </a:solidFill>
                <a:latin typeface="Calibri" pitchFamily="34" charset="0"/>
                <a:ea typeface="宋体" charset="-122"/>
              </a:defRPr>
            </a:lvl1pPr>
            <a:lvl2pPr marL="742950" indent="-285750">
              <a:defRPr sz="2000">
                <a:solidFill>
                  <a:schemeClr val="tx1"/>
                </a:solidFill>
                <a:latin typeface="Calibri" pitchFamily="34" charset="0"/>
                <a:ea typeface="宋体" charset="-122"/>
              </a:defRPr>
            </a:lvl2pPr>
            <a:lvl3pPr marL="1143000" indent="-228600">
              <a:defRPr sz="2000">
                <a:solidFill>
                  <a:schemeClr val="tx1"/>
                </a:solidFill>
                <a:latin typeface="Calibri" pitchFamily="34" charset="0"/>
                <a:ea typeface="宋体" charset="-122"/>
              </a:defRPr>
            </a:lvl3pPr>
            <a:lvl4pPr marL="1600200" indent="-228600">
              <a:defRPr sz="2000">
                <a:solidFill>
                  <a:schemeClr val="tx1"/>
                </a:solidFill>
                <a:latin typeface="Calibri" pitchFamily="34" charset="0"/>
                <a:ea typeface="宋体" charset="-122"/>
              </a:defRPr>
            </a:lvl4pPr>
            <a:lvl5pPr>
              <a:defRPr sz="2000">
                <a:solidFill>
                  <a:schemeClr val="tx1"/>
                </a:solidFill>
                <a:latin typeface="Calibri" pitchFamily="34" charset="0"/>
                <a:ea typeface="宋体" charset="-122"/>
              </a:defRPr>
            </a:lvl5pPr>
            <a:lvl6pPr marL="2514600" indent="-228600" defTabSz="1028700" fontAlgn="base">
              <a:spcBef>
                <a:spcPct val="0"/>
              </a:spcBef>
              <a:spcAft>
                <a:spcPct val="0"/>
              </a:spcAft>
              <a:defRPr sz="2000">
                <a:solidFill>
                  <a:schemeClr val="tx1"/>
                </a:solidFill>
                <a:latin typeface="Calibri" pitchFamily="34" charset="0"/>
                <a:ea typeface="宋体" charset="-122"/>
              </a:defRPr>
            </a:lvl6pPr>
            <a:lvl7pPr marL="2971800" indent="-228600" defTabSz="1028700" fontAlgn="base">
              <a:spcBef>
                <a:spcPct val="0"/>
              </a:spcBef>
              <a:spcAft>
                <a:spcPct val="0"/>
              </a:spcAft>
              <a:defRPr sz="2000">
                <a:solidFill>
                  <a:schemeClr val="tx1"/>
                </a:solidFill>
                <a:latin typeface="Calibri" pitchFamily="34" charset="0"/>
                <a:ea typeface="宋体" charset="-122"/>
              </a:defRPr>
            </a:lvl7pPr>
            <a:lvl8pPr marL="3429000" indent="-228600" defTabSz="1028700" fontAlgn="base">
              <a:spcBef>
                <a:spcPct val="0"/>
              </a:spcBef>
              <a:spcAft>
                <a:spcPct val="0"/>
              </a:spcAft>
              <a:defRPr sz="2000">
                <a:solidFill>
                  <a:schemeClr val="tx1"/>
                </a:solidFill>
                <a:latin typeface="Calibri" pitchFamily="34" charset="0"/>
                <a:ea typeface="宋体" charset="-122"/>
              </a:defRPr>
            </a:lvl8pPr>
            <a:lvl9pPr marL="3886200" indent="-228600" defTabSz="1028700" fontAlgn="base">
              <a:spcBef>
                <a:spcPct val="0"/>
              </a:spcBef>
              <a:spcAft>
                <a:spcPct val="0"/>
              </a:spcAft>
              <a:defRPr sz="2000">
                <a:solidFill>
                  <a:schemeClr val="tx1"/>
                </a:solidFill>
                <a:latin typeface="Calibri" pitchFamily="34" charset="0"/>
                <a:ea typeface="宋体" charset="-122"/>
              </a:defRPr>
            </a:lvl9pPr>
          </a:lstStyle>
          <a:p>
            <a:pPr>
              <a:defRPr/>
            </a:pPr>
            <a:endParaRPr lang="zh-CN" altLang="en-US" sz="2700" b="1" dirty="0" smtClean="0">
              <a:solidFill>
                <a:srgbClr val="0070C0"/>
              </a:solidFill>
              <a:effectLst/>
              <a:latin typeface="Cambria Math" panose="02040503050406030204" pitchFamily="18" charset="0"/>
              <a:cs typeface="Ebrima" panose="02000000000000000000" pitchFamily="2" charset="0"/>
            </a:endParaRPr>
          </a:p>
        </p:txBody>
      </p:sp>
      <p:sp>
        <p:nvSpPr>
          <p:cNvPr id="12" name="矩形 12"/>
          <p:cNvSpPr>
            <a:spLocks noChangeArrowheads="1"/>
          </p:cNvSpPr>
          <p:nvPr userDrawn="1"/>
        </p:nvSpPr>
        <p:spPr bwMode="auto">
          <a:xfrm>
            <a:off x="2" y="6838992"/>
            <a:ext cx="8694025" cy="136835"/>
          </a:xfrm>
          <a:prstGeom prst="rect">
            <a:avLst/>
          </a:prstGeom>
          <a:solidFill>
            <a:srgbClr val="0070C0"/>
          </a:solidFill>
          <a:ln>
            <a:noFill/>
          </a:ln>
        </p:spPr>
        <p:txBody>
          <a:bodyPr lIns="91417" tIns="45709" rIns="91417" bIns="4570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solidFill>
                <a:srgbClr val="FFFFFF">
                  <a:alpha val="20000"/>
                </a:srgbClr>
              </a:solidFill>
              <a:latin typeface="Calibri" panose="020F0502020204030204" pitchFamily="34" charset="0"/>
            </a:endParaRPr>
          </a:p>
        </p:txBody>
      </p:sp>
      <p:sp>
        <p:nvSpPr>
          <p:cNvPr id="13" name="矩形 12"/>
          <p:cNvSpPr>
            <a:spLocks noChangeArrowheads="1"/>
          </p:cNvSpPr>
          <p:nvPr userDrawn="1"/>
        </p:nvSpPr>
        <p:spPr bwMode="auto">
          <a:xfrm>
            <a:off x="9316111" y="6838992"/>
            <a:ext cx="1485240" cy="136835"/>
          </a:xfrm>
          <a:prstGeom prst="rect">
            <a:avLst/>
          </a:prstGeom>
          <a:solidFill>
            <a:srgbClr val="0070C0"/>
          </a:solidFill>
          <a:ln>
            <a:noFill/>
          </a:ln>
        </p:spPr>
        <p:txBody>
          <a:bodyPr lIns="91417" tIns="45709" rIns="91417" bIns="45709"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attFill prst="pct5">
                <a:fgClr>
                  <a:srgbClr val="FFFFFF"/>
                </a:fgClr>
                <a:bgClr>
                  <a:schemeClr val="bg1"/>
                </a:bgClr>
              </a:pattFill>
              <a:latin typeface="Calibri" panose="020F0502020204030204" pitchFamily="34" charset="0"/>
            </a:endParaRPr>
          </a:p>
        </p:txBody>
      </p:sp>
      <p:pic>
        <p:nvPicPr>
          <p:cNvPr id="14" name="图片 13"/>
          <p:cNvPicPr>
            <a:picLocks noChangeAspect="1"/>
          </p:cNvPicPr>
          <p:nvPr userDrawn="1"/>
        </p:nvPicPr>
        <p:blipFill>
          <a:blip r:embed="rId15" cstate="print">
            <a:clrChange>
              <a:clrFrom>
                <a:srgbClr val="FFFFFF"/>
              </a:clrFrom>
              <a:clrTo>
                <a:srgbClr val="FFFFFF">
                  <a:alpha val="0"/>
                </a:srgbClr>
              </a:clrTo>
            </a:clrChange>
          </a:blip>
          <a:stretch>
            <a:fillRect/>
          </a:stretch>
        </p:blipFill>
        <p:spPr>
          <a:xfrm>
            <a:off x="8641035" y="6624225"/>
            <a:ext cx="810089" cy="531620"/>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iming>
    <p:tnLst>
      <p:par>
        <p:cTn id="1" dur="indefinite" restart="never" nodeType="tmRoot"/>
      </p:par>
    </p:tnLst>
  </p:timing>
  <p:txStyles>
    <p:titleStyle>
      <a:lvl1pPr algn="l" defTabSz="1028445" rtl="0" eaLnBrk="0" fontAlgn="base" hangingPunct="0">
        <a:spcBef>
          <a:spcPct val="0"/>
        </a:spcBef>
        <a:spcAft>
          <a:spcPct val="0"/>
        </a:spcAft>
        <a:defRPr sz="2700" b="1" kern="1200">
          <a:solidFill>
            <a:srgbClr val="00B0F0"/>
          </a:solidFill>
          <a:latin typeface="微软雅黑" pitchFamily="34" charset="-122"/>
          <a:ea typeface="微软雅黑" pitchFamily="34" charset="-122"/>
          <a:cs typeface="+mj-cs"/>
        </a:defRPr>
      </a:lvl1pPr>
      <a:lvl2pPr algn="l" defTabSz="1028445" rtl="0" eaLnBrk="0" fontAlgn="base" hangingPunct="0">
        <a:spcBef>
          <a:spcPct val="0"/>
        </a:spcBef>
        <a:spcAft>
          <a:spcPct val="0"/>
        </a:spcAft>
        <a:defRPr sz="2700" b="1">
          <a:solidFill>
            <a:srgbClr val="00B0F0"/>
          </a:solidFill>
          <a:latin typeface="微软雅黑" pitchFamily="34" charset="-122"/>
          <a:ea typeface="微软雅黑" pitchFamily="34" charset="-122"/>
        </a:defRPr>
      </a:lvl2pPr>
      <a:lvl3pPr algn="l" defTabSz="1028445" rtl="0" eaLnBrk="0" fontAlgn="base" hangingPunct="0">
        <a:spcBef>
          <a:spcPct val="0"/>
        </a:spcBef>
        <a:spcAft>
          <a:spcPct val="0"/>
        </a:spcAft>
        <a:defRPr sz="2700" b="1">
          <a:solidFill>
            <a:srgbClr val="00B0F0"/>
          </a:solidFill>
          <a:latin typeface="微软雅黑" pitchFamily="34" charset="-122"/>
          <a:ea typeface="微软雅黑" pitchFamily="34" charset="-122"/>
        </a:defRPr>
      </a:lvl3pPr>
      <a:lvl4pPr algn="l" defTabSz="1028445" rtl="0" eaLnBrk="0" fontAlgn="base" hangingPunct="0">
        <a:spcBef>
          <a:spcPct val="0"/>
        </a:spcBef>
        <a:spcAft>
          <a:spcPct val="0"/>
        </a:spcAft>
        <a:defRPr sz="2700" b="1">
          <a:solidFill>
            <a:srgbClr val="00B0F0"/>
          </a:solidFill>
          <a:latin typeface="微软雅黑" pitchFamily="34" charset="-122"/>
          <a:ea typeface="微软雅黑" pitchFamily="34" charset="-122"/>
        </a:defRPr>
      </a:lvl4pPr>
      <a:lvl5pPr algn="l" defTabSz="1028445" rtl="0" eaLnBrk="0" fontAlgn="base" hangingPunct="0">
        <a:spcBef>
          <a:spcPct val="0"/>
        </a:spcBef>
        <a:spcAft>
          <a:spcPct val="0"/>
        </a:spcAft>
        <a:defRPr sz="2700" b="1">
          <a:solidFill>
            <a:srgbClr val="00B0F0"/>
          </a:solidFill>
          <a:latin typeface="微软雅黑" pitchFamily="34" charset="-122"/>
          <a:ea typeface="微软雅黑" pitchFamily="34" charset="-122"/>
        </a:defRPr>
      </a:lvl5pPr>
      <a:lvl6pPr marL="457086" algn="l" defTabSz="1028445" rtl="0" fontAlgn="base">
        <a:spcBef>
          <a:spcPct val="0"/>
        </a:spcBef>
        <a:spcAft>
          <a:spcPct val="0"/>
        </a:spcAft>
        <a:defRPr sz="2700" b="1">
          <a:solidFill>
            <a:srgbClr val="00B0F0"/>
          </a:solidFill>
          <a:latin typeface="微软雅黑" pitchFamily="34" charset="-122"/>
          <a:ea typeface="微软雅黑" pitchFamily="34" charset="-122"/>
        </a:defRPr>
      </a:lvl6pPr>
      <a:lvl7pPr marL="914172" algn="l" defTabSz="1028445" rtl="0" fontAlgn="base">
        <a:spcBef>
          <a:spcPct val="0"/>
        </a:spcBef>
        <a:spcAft>
          <a:spcPct val="0"/>
        </a:spcAft>
        <a:defRPr sz="2700" b="1">
          <a:solidFill>
            <a:srgbClr val="00B0F0"/>
          </a:solidFill>
          <a:latin typeface="微软雅黑" pitchFamily="34" charset="-122"/>
          <a:ea typeface="微软雅黑" pitchFamily="34" charset="-122"/>
        </a:defRPr>
      </a:lvl7pPr>
      <a:lvl8pPr marL="1371258" algn="l" defTabSz="1028445" rtl="0" fontAlgn="base">
        <a:spcBef>
          <a:spcPct val="0"/>
        </a:spcBef>
        <a:spcAft>
          <a:spcPct val="0"/>
        </a:spcAft>
        <a:defRPr sz="2700" b="1">
          <a:solidFill>
            <a:srgbClr val="00B0F0"/>
          </a:solidFill>
          <a:latin typeface="微软雅黑" pitchFamily="34" charset="-122"/>
          <a:ea typeface="微软雅黑" pitchFamily="34" charset="-122"/>
        </a:defRPr>
      </a:lvl8pPr>
      <a:lvl9pPr marL="1828345" algn="l" defTabSz="1028445" rtl="0" fontAlgn="base">
        <a:spcBef>
          <a:spcPct val="0"/>
        </a:spcBef>
        <a:spcAft>
          <a:spcPct val="0"/>
        </a:spcAft>
        <a:defRPr sz="2700" b="1">
          <a:solidFill>
            <a:srgbClr val="00B0F0"/>
          </a:solidFill>
          <a:latin typeface="微软雅黑" pitchFamily="34" charset="-122"/>
          <a:ea typeface="微软雅黑" pitchFamily="34" charset="-122"/>
        </a:defRPr>
      </a:lvl9pPr>
    </p:titleStyle>
    <p:bodyStyle>
      <a:lvl1pPr marL="385666" indent="-385666" algn="l" defTabSz="1028445" rtl="0" eaLnBrk="0" fontAlgn="base" hangingPunct="0">
        <a:spcBef>
          <a:spcPct val="20000"/>
        </a:spcBef>
        <a:spcAft>
          <a:spcPct val="0"/>
        </a:spcAft>
        <a:buFont typeface="Arial" charset="0"/>
        <a:buChar char="•"/>
        <a:defRPr sz="3600" kern="1200">
          <a:solidFill>
            <a:schemeClr val="tx1"/>
          </a:solidFill>
          <a:latin typeface="+mn-lt"/>
          <a:ea typeface="+mn-ea"/>
          <a:cs typeface="+mn-cs"/>
        </a:defRPr>
      </a:lvl1pPr>
      <a:lvl2pPr marL="834817" indent="-320596" algn="l" defTabSz="1028445" rtl="0" eaLnBrk="0" fontAlgn="base" hangingPunct="0">
        <a:spcBef>
          <a:spcPct val="20000"/>
        </a:spcBef>
        <a:spcAft>
          <a:spcPct val="0"/>
        </a:spcAft>
        <a:buFont typeface="Arial" charset="0"/>
        <a:buChar char="–"/>
        <a:defRPr sz="3100" kern="1200">
          <a:solidFill>
            <a:schemeClr val="tx1"/>
          </a:solidFill>
          <a:latin typeface="+mn-lt"/>
          <a:ea typeface="+mn-ea"/>
          <a:cs typeface="+mn-cs"/>
        </a:defRPr>
      </a:lvl2pPr>
      <a:lvl3pPr marL="1285555" indent="-257111" algn="l" defTabSz="1028445" rtl="0" eaLnBrk="0" fontAlgn="base" hangingPunct="0">
        <a:spcBef>
          <a:spcPct val="20000"/>
        </a:spcBef>
        <a:spcAft>
          <a:spcPct val="0"/>
        </a:spcAft>
        <a:buFont typeface="Arial" charset="0"/>
        <a:buChar char="•"/>
        <a:defRPr sz="2700" kern="1200">
          <a:solidFill>
            <a:schemeClr val="tx1"/>
          </a:solidFill>
          <a:latin typeface="+mn-lt"/>
          <a:ea typeface="+mn-ea"/>
          <a:cs typeface="+mn-cs"/>
        </a:defRPr>
      </a:lvl3pPr>
      <a:lvl4pPr marL="1799777" indent="-257111" algn="l" defTabSz="1028445" rtl="0" eaLnBrk="0" fontAlgn="base" hangingPunct="0">
        <a:spcBef>
          <a:spcPct val="20000"/>
        </a:spcBef>
        <a:spcAft>
          <a:spcPct val="0"/>
        </a:spcAft>
        <a:buFont typeface="Arial" charset="0"/>
        <a:buChar char="–"/>
        <a:defRPr sz="2300" kern="1200">
          <a:solidFill>
            <a:schemeClr val="tx1"/>
          </a:solidFill>
          <a:latin typeface="+mn-lt"/>
          <a:ea typeface="+mn-ea"/>
          <a:cs typeface="+mn-cs"/>
        </a:defRPr>
      </a:lvl4pPr>
      <a:lvl5pPr marL="2313998" indent="-257111" algn="l" defTabSz="1028445" rtl="0" eaLnBrk="0" fontAlgn="base" hangingPunct="0">
        <a:spcBef>
          <a:spcPct val="20000"/>
        </a:spcBef>
        <a:spcAft>
          <a:spcPct val="0"/>
        </a:spcAft>
        <a:buFont typeface="Arial" charset="0"/>
        <a:buChar char="»"/>
        <a:defRPr sz="2300" kern="1200">
          <a:solidFill>
            <a:schemeClr val="tx1"/>
          </a:solidFill>
          <a:latin typeface="+mn-lt"/>
          <a:ea typeface="+mn-ea"/>
          <a:cs typeface="+mn-cs"/>
        </a:defRPr>
      </a:lvl5pPr>
      <a:lvl6pPr marL="2828221" indent="-257111" algn="l" defTabSz="1028445" rtl="0" eaLnBrk="1" latinLnBrk="0" hangingPunct="1">
        <a:spcBef>
          <a:spcPct val="20000"/>
        </a:spcBef>
        <a:buFont typeface="Arial" pitchFamily="34" charset="0"/>
        <a:buChar char="•"/>
        <a:defRPr sz="2300" kern="1200">
          <a:solidFill>
            <a:schemeClr val="tx1"/>
          </a:solidFill>
          <a:latin typeface="+mn-lt"/>
          <a:ea typeface="+mn-ea"/>
          <a:cs typeface="+mn-cs"/>
        </a:defRPr>
      </a:lvl6pPr>
      <a:lvl7pPr marL="3342442" indent="-257111" algn="l" defTabSz="1028445" rtl="0" eaLnBrk="1" latinLnBrk="0" hangingPunct="1">
        <a:spcBef>
          <a:spcPct val="20000"/>
        </a:spcBef>
        <a:buFont typeface="Arial" pitchFamily="34" charset="0"/>
        <a:buChar char="•"/>
        <a:defRPr sz="2300" kern="1200">
          <a:solidFill>
            <a:schemeClr val="tx1"/>
          </a:solidFill>
          <a:latin typeface="+mn-lt"/>
          <a:ea typeface="+mn-ea"/>
          <a:cs typeface="+mn-cs"/>
        </a:defRPr>
      </a:lvl7pPr>
      <a:lvl8pPr marL="3856664" indent="-257111" algn="l" defTabSz="1028445" rtl="0" eaLnBrk="1" latinLnBrk="0" hangingPunct="1">
        <a:spcBef>
          <a:spcPct val="20000"/>
        </a:spcBef>
        <a:buFont typeface="Arial" pitchFamily="34" charset="0"/>
        <a:buChar char="•"/>
        <a:defRPr sz="2300" kern="1200">
          <a:solidFill>
            <a:schemeClr val="tx1"/>
          </a:solidFill>
          <a:latin typeface="+mn-lt"/>
          <a:ea typeface="+mn-ea"/>
          <a:cs typeface="+mn-cs"/>
        </a:defRPr>
      </a:lvl8pPr>
      <a:lvl9pPr marL="4370885" indent="-257111" algn="l" defTabSz="1028445" rtl="0" eaLnBrk="1" latinLnBrk="0" hangingPunct="1">
        <a:spcBef>
          <a:spcPct val="20000"/>
        </a:spcBef>
        <a:buFont typeface="Arial" pitchFamily="34" charset="0"/>
        <a:buChar char="•"/>
        <a:defRPr sz="2300" kern="1200">
          <a:solidFill>
            <a:schemeClr val="tx1"/>
          </a:solidFill>
          <a:latin typeface="+mn-lt"/>
          <a:ea typeface="+mn-ea"/>
          <a:cs typeface="+mn-cs"/>
        </a:defRPr>
      </a:lvl9pPr>
    </p:bodyStyle>
    <p:otherStyle>
      <a:defPPr>
        <a:defRPr lang="zh-CN"/>
      </a:defPPr>
      <a:lvl1pPr marL="0" algn="l" defTabSz="1028445" rtl="0" eaLnBrk="1" latinLnBrk="0" hangingPunct="1">
        <a:defRPr sz="2100" kern="1200">
          <a:solidFill>
            <a:schemeClr val="tx1"/>
          </a:solidFill>
          <a:latin typeface="+mn-lt"/>
          <a:ea typeface="+mn-ea"/>
          <a:cs typeface="+mn-cs"/>
        </a:defRPr>
      </a:lvl1pPr>
      <a:lvl2pPr marL="514221" algn="l" defTabSz="1028445" rtl="0" eaLnBrk="1" latinLnBrk="0" hangingPunct="1">
        <a:defRPr sz="2100" kern="1200">
          <a:solidFill>
            <a:schemeClr val="tx1"/>
          </a:solidFill>
          <a:latin typeface="+mn-lt"/>
          <a:ea typeface="+mn-ea"/>
          <a:cs typeface="+mn-cs"/>
        </a:defRPr>
      </a:lvl2pPr>
      <a:lvl3pPr marL="1028445" algn="l" defTabSz="1028445" rtl="0" eaLnBrk="1" latinLnBrk="0" hangingPunct="1">
        <a:defRPr sz="2100" kern="1200">
          <a:solidFill>
            <a:schemeClr val="tx1"/>
          </a:solidFill>
          <a:latin typeface="+mn-lt"/>
          <a:ea typeface="+mn-ea"/>
          <a:cs typeface="+mn-cs"/>
        </a:defRPr>
      </a:lvl3pPr>
      <a:lvl4pPr marL="1542666" algn="l" defTabSz="1028445" rtl="0" eaLnBrk="1" latinLnBrk="0" hangingPunct="1">
        <a:defRPr sz="2100" kern="1200">
          <a:solidFill>
            <a:schemeClr val="tx1"/>
          </a:solidFill>
          <a:latin typeface="+mn-lt"/>
          <a:ea typeface="+mn-ea"/>
          <a:cs typeface="+mn-cs"/>
        </a:defRPr>
      </a:lvl4pPr>
      <a:lvl5pPr marL="2056887" algn="l" defTabSz="1028445" rtl="0" eaLnBrk="1" latinLnBrk="0" hangingPunct="1">
        <a:defRPr sz="2100" kern="1200">
          <a:solidFill>
            <a:schemeClr val="tx1"/>
          </a:solidFill>
          <a:latin typeface="+mn-lt"/>
          <a:ea typeface="+mn-ea"/>
          <a:cs typeface="+mn-cs"/>
        </a:defRPr>
      </a:lvl5pPr>
      <a:lvl6pPr marL="2571108" algn="l" defTabSz="1028445" rtl="0" eaLnBrk="1" latinLnBrk="0" hangingPunct="1">
        <a:defRPr sz="2100" kern="1200">
          <a:solidFill>
            <a:schemeClr val="tx1"/>
          </a:solidFill>
          <a:latin typeface="+mn-lt"/>
          <a:ea typeface="+mn-ea"/>
          <a:cs typeface="+mn-cs"/>
        </a:defRPr>
      </a:lvl6pPr>
      <a:lvl7pPr marL="3085332" algn="l" defTabSz="1028445" rtl="0" eaLnBrk="1" latinLnBrk="0" hangingPunct="1">
        <a:defRPr sz="2100" kern="1200">
          <a:solidFill>
            <a:schemeClr val="tx1"/>
          </a:solidFill>
          <a:latin typeface="+mn-lt"/>
          <a:ea typeface="+mn-ea"/>
          <a:cs typeface="+mn-cs"/>
        </a:defRPr>
      </a:lvl7pPr>
      <a:lvl8pPr marL="3599553" algn="l" defTabSz="1028445" rtl="0" eaLnBrk="1" latinLnBrk="0" hangingPunct="1">
        <a:defRPr sz="2100" kern="1200">
          <a:solidFill>
            <a:schemeClr val="tx1"/>
          </a:solidFill>
          <a:latin typeface="+mn-lt"/>
          <a:ea typeface="+mn-ea"/>
          <a:cs typeface="+mn-cs"/>
        </a:defRPr>
      </a:lvl8pPr>
      <a:lvl9pPr marL="4113774" algn="l" defTabSz="1028445"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image" Target="../media/image64.png"/><Relationship Id="rId1" Type="http://schemas.openxmlformats.org/officeDocument/2006/relationships/slideLayout" Target="../slideLayouts/slideLayout4.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 Id="rId9" Type="http://schemas.openxmlformats.org/officeDocument/2006/relationships/image" Target="../media/image99.png"/></Relationships>
</file>

<file path=ppt/slides/_rels/slide3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jpe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4"/>
          <p:cNvSpPr>
            <a:spLocks noChangeArrowheads="1"/>
          </p:cNvSpPr>
          <p:nvPr/>
        </p:nvSpPr>
        <p:spPr bwMode="auto">
          <a:xfrm>
            <a:off x="6846686" y="4054101"/>
            <a:ext cx="3742968" cy="983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60" tIns="51429" rIns="102860" bIns="51429" anchor="ctr"/>
          <a:lstStyle/>
          <a:p>
            <a:pPr algn="r" eaLnBrk="0" hangingPunct="0"/>
            <a:r>
              <a:rPr lang="zh-CN" altLang="en-US" sz="1800" b="1" dirty="0">
                <a:solidFill>
                  <a:srgbClr val="338DC5"/>
                </a:solidFill>
                <a:latin typeface="微软雅黑" charset="0"/>
                <a:ea typeface="微软雅黑" charset="0"/>
                <a:cs typeface="微软雅黑" charset="0"/>
                <a:sym typeface="宋体" charset="0"/>
              </a:rPr>
              <a:t>艺赛</a:t>
            </a:r>
            <a:r>
              <a:rPr lang="zh-CN" altLang="en-US" sz="1800" b="1" dirty="0" smtClean="0">
                <a:solidFill>
                  <a:srgbClr val="338DC5"/>
                </a:solidFill>
                <a:latin typeface="微软雅黑" charset="0"/>
                <a:ea typeface="微软雅黑" charset="0"/>
                <a:cs typeface="微软雅黑" charset="0"/>
                <a:sym typeface="宋体" charset="0"/>
              </a:rPr>
              <a:t>旗</a:t>
            </a:r>
            <a:r>
              <a:rPr lang="en-US" altLang="zh-CN" sz="1800" b="1" dirty="0" smtClean="0">
                <a:solidFill>
                  <a:srgbClr val="338DC5"/>
                </a:solidFill>
                <a:latin typeface="微软雅黑" charset="0"/>
                <a:ea typeface="微软雅黑" charset="0"/>
                <a:cs typeface="微软雅黑" charset="0"/>
                <a:sym typeface="宋体" charset="0"/>
              </a:rPr>
              <a:t>CSM</a:t>
            </a:r>
            <a:r>
              <a:rPr lang="zh-CN" altLang="en-US" sz="1800" b="1" dirty="0" smtClean="0">
                <a:solidFill>
                  <a:srgbClr val="338DC5"/>
                </a:solidFill>
                <a:latin typeface="微软雅黑" charset="0"/>
                <a:ea typeface="微软雅黑" charset="0"/>
                <a:cs typeface="微软雅黑" charset="0"/>
                <a:sym typeface="宋体" charset="0"/>
              </a:rPr>
              <a:t>监控系统</a:t>
            </a:r>
            <a:endParaRPr lang="en-US" altLang="zh-CN" sz="1800" b="1" dirty="0">
              <a:solidFill>
                <a:srgbClr val="338DC5"/>
              </a:solidFill>
              <a:latin typeface="微软雅黑" charset="0"/>
              <a:ea typeface="微软雅黑" charset="0"/>
              <a:cs typeface="微软雅黑" charset="0"/>
              <a:sym typeface="宋体" charset="0"/>
            </a:endParaRPr>
          </a:p>
          <a:p>
            <a:pPr algn="r" eaLnBrk="0" hangingPunct="0"/>
            <a:r>
              <a:rPr lang="en-US" altLang="zh-CN" sz="1800" b="1" dirty="0">
                <a:solidFill>
                  <a:srgbClr val="338DC5"/>
                </a:solidFill>
                <a:latin typeface="微软雅黑" charset="0"/>
                <a:ea typeface="微软雅黑" charset="0"/>
                <a:cs typeface="微软雅黑" charset="0"/>
                <a:sym typeface="宋体" charset="0"/>
              </a:rPr>
              <a:t>Counter</a:t>
            </a:r>
            <a:r>
              <a:rPr lang="zh-CN" altLang="en-US" sz="1800" b="1" dirty="0">
                <a:solidFill>
                  <a:srgbClr val="338DC5"/>
                </a:solidFill>
                <a:latin typeface="微软雅黑" charset="0"/>
                <a:ea typeface="微软雅黑" charset="0"/>
                <a:cs typeface="微软雅黑" charset="0"/>
                <a:sym typeface="宋体" charset="0"/>
              </a:rPr>
              <a:t> </a:t>
            </a:r>
            <a:r>
              <a:rPr lang="en-US" altLang="zh-CN" sz="1800" b="1" dirty="0">
                <a:solidFill>
                  <a:srgbClr val="338DC5"/>
                </a:solidFill>
                <a:latin typeface="微软雅黑" charset="0"/>
                <a:ea typeface="微软雅黑" charset="0"/>
                <a:cs typeface="微软雅黑" charset="0"/>
                <a:sym typeface="宋体" charset="0"/>
              </a:rPr>
              <a:t>Service</a:t>
            </a:r>
            <a:r>
              <a:rPr lang="zh-CN" altLang="en-US" sz="1800" b="1" dirty="0">
                <a:solidFill>
                  <a:srgbClr val="338DC5"/>
                </a:solidFill>
                <a:latin typeface="微软雅黑" charset="0"/>
                <a:ea typeface="微软雅黑" charset="0"/>
                <a:cs typeface="微软雅黑" charset="0"/>
                <a:sym typeface="宋体" charset="0"/>
              </a:rPr>
              <a:t> </a:t>
            </a:r>
            <a:r>
              <a:rPr lang="en-US" altLang="zh-CN" sz="1800" b="1" dirty="0">
                <a:solidFill>
                  <a:srgbClr val="338DC5"/>
                </a:solidFill>
                <a:latin typeface="微软雅黑" charset="0"/>
                <a:ea typeface="微软雅黑" charset="0"/>
                <a:cs typeface="微软雅黑" charset="0"/>
                <a:sym typeface="宋体" charset="0"/>
              </a:rPr>
              <a:t>Monitor</a:t>
            </a:r>
          </a:p>
          <a:p>
            <a:pPr algn="r" eaLnBrk="0" hangingPunct="0"/>
            <a:endParaRPr lang="zh-CN" altLang="en-US" sz="1100" b="1" dirty="0">
              <a:solidFill>
                <a:srgbClr val="338DC5"/>
              </a:solidFill>
              <a:latin typeface="微软雅黑" charset="0"/>
              <a:ea typeface="微软雅黑" charset="0"/>
              <a:cs typeface="微软雅黑" charset="0"/>
              <a:sym typeface="宋体" charset="0"/>
            </a:endParaRPr>
          </a:p>
          <a:p>
            <a:pPr algn="r" eaLnBrk="0" hangingPunct="0"/>
            <a:r>
              <a:rPr lang="en-US" altLang="zh-CN" sz="1100" b="1" dirty="0">
                <a:solidFill>
                  <a:srgbClr val="338DC5"/>
                </a:solidFill>
                <a:latin typeface="微软雅黑" charset="0"/>
                <a:ea typeface="微软雅黑" charset="0"/>
                <a:cs typeface="微软雅黑" charset="0"/>
                <a:sym typeface="宋体" charset="0"/>
              </a:rPr>
              <a:t>                                                                                                   </a:t>
            </a:r>
            <a:endParaRPr lang="zh-CN" altLang="en-US" sz="1100" b="1" dirty="0">
              <a:solidFill>
                <a:srgbClr val="338DC5"/>
              </a:solidFill>
              <a:latin typeface="微软雅黑" charset="0"/>
              <a:ea typeface="微软雅黑" charset="0"/>
              <a:cs typeface="微软雅黑" charset="0"/>
              <a:sym typeface="宋体" charset="0"/>
            </a:endParaRPr>
          </a:p>
          <a:p>
            <a:pPr algn="r" eaLnBrk="0" hangingPunct="0"/>
            <a:r>
              <a:rPr lang="en-US" altLang="zh-CN" sz="1100" b="1" dirty="0">
                <a:solidFill>
                  <a:srgbClr val="338DC5"/>
                </a:solidFill>
                <a:latin typeface="微软雅黑" charset="0"/>
                <a:ea typeface="微软雅黑" charset="0"/>
                <a:cs typeface="微软雅黑" charset="0"/>
                <a:sym typeface="宋体" charset="0"/>
              </a:rPr>
              <a:t>      </a:t>
            </a:r>
            <a:endParaRPr lang="zh-CN" altLang="en-US" dirty="0">
              <a:solidFill>
                <a:srgbClr val="338DC5"/>
              </a:solidFill>
            </a:endParaRPr>
          </a:p>
        </p:txBody>
      </p:sp>
      <p:sp>
        <p:nvSpPr>
          <p:cNvPr id="16" name="矩形 4"/>
          <p:cNvSpPr>
            <a:spLocks noChangeArrowheads="1"/>
          </p:cNvSpPr>
          <p:nvPr/>
        </p:nvSpPr>
        <p:spPr bwMode="auto">
          <a:xfrm>
            <a:off x="1" y="2240280"/>
            <a:ext cx="7474684" cy="46673"/>
          </a:xfrm>
          <a:prstGeom prst="rect">
            <a:avLst/>
          </a:prstGeom>
          <a:solidFill>
            <a:srgbClr val="0070C0"/>
          </a:solidFill>
          <a:ln>
            <a:noFill/>
          </a:ln>
          <a:extLst>
            <a:ext uri="{91240B29-F687-4F45-9708-019B960494DF}">
              <a14:hiddenLine xmlns:a14="http://schemas.microsoft.com/office/drawing/2010/main" w="25400">
                <a:solidFill>
                  <a:srgbClr val="395E8A"/>
                </a:solidFill>
                <a:bevel/>
                <a:headEnd/>
                <a:tailEnd/>
              </a14:hiddenLine>
            </a:ext>
          </a:extLst>
        </p:spPr>
        <p:txBody>
          <a:bodyPr lIns="115729" tIns="57864" rIns="115729" bIns="57864" anchor="ctr"/>
          <a:lstStyle/>
          <a:p>
            <a:pPr algn="ctr"/>
            <a:endParaRPr lang="zh-CN">
              <a:solidFill>
                <a:srgbClr val="FFFFFF"/>
              </a:solidFill>
              <a:latin typeface="宋体" charset="0"/>
              <a:sym typeface="宋体" charset="0"/>
            </a:endParaRPr>
          </a:p>
        </p:txBody>
      </p:sp>
      <p:sp>
        <p:nvSpPr>
          <p:cNvPr id="17" name="TextBox 5"/>
          <p:cNvSpPr>
            <a:spLocks noChangeArrowheads="1"/>
          </p:cNvSpPr>
          <p:nvPr/>
        </p:nvSpPr>
        <p:spPr bwMode="auto">
          <a:xfrm>
            <a:off x="9313410" y="4810184"/>
            <a:ext cx="1129476"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en-US" altLang="zh-CN" sz="1800" b="1" dirty="0" smtClean="0">
                <a:solidFill>
                  <a:srgbClr val="338DC5"/>
                </a:solidFill>
                <a:latin typeface="微软雅黑" charset="0"/>
                <a:ea typeface="微软雅黑" charset="0"/>
                <a:cs typeface="微软雅黑" charset="0"/>
                <a:sym typeface="宋体" charset="0"/>
              </a:rPr>
              <a:t>2016.05</a:t>
            </a:r>
            <a:endParaRPr lang="en-US" altLang="zh-CN" sz="1800" b="1" dirty="0">
              <a:solidFill>
                <a:srgbClr val="338DC5"/>
              </a:solidFill>
              <a:latin typeface="微软雅黑" charset="0"/>
              <a:ea typeface="微软雅黑" charset="0"/>
              <a:cs typeface="微软雅黑" charset="0"/>
              <a:sym typeface="宋体" charset="0"/>
            </a:endParaRPr>
          </a:p>
        </p:txBody>
      </p:sp>
      <p:sp>
        <p:nvSpPr>
          <p:cNvPr id="18" name="矩形 6"/>
          <p:cNvSpPr>
            <a:spLocks noChangeArrowheads="1"/>
          </p:cNvSpPr>
          <p:nvPr/>
        </p:nvSpPr>
        <p:spPr bwMode="auto">
          <a:xfrm flipV="1">
            <a:off x="8926116" y="2236946"/>
            <a:ext cx="1875234" cy="46673"/>
          </a:xfrm>
          <a:prstGeom prst="rect">
            <a:avLst/>
          </a:prstGeom>
          <a:solidFill>
            <a:srgbClr val="0070C0"/>
          </a:solidFill>
          <a:ln>
            <a:noFill/>
          </a:ln>
          <a:extLst>
            <a:ext uri="{91240B29-F687-4F45-9708-019B960494DF}">
              <a14:hiddenLine xmlns:a14="http://schemas.microsoft.com/office/drawing/2010/main" w="25400">
                <a:solidFill>
                  <a:srgbClr val="395E8A"/>
                </a:solidFill>
                <a:bevel/>
                <a:headEnd/>
                <a:tailEnd/>
              </a14:hiddenLine>
            </a:ext>
          </a:extLst>
        </p:spPr>
        <p:txBody>
          <a:bodyPr lIns="115729" tIns="57864" rIns="115729" bIns="57864" anchor="ctr"/>
          <a:lstStyle/>
          <a:p>
            <a:pPr algn="ctr"/>
            <a:endParaRPr lang="zh-CN">
              <a:solidFill>
                <a:srgbClr val="FFFFFF"/>
              </a:solidFill>
              <a:latin typeface="宋体" charset="0"/>
              <a:sym typeface="宋体" charset="0"/>
            </a:endParaRPr>
          </a:p>
        </p:txBody>
      </p:sp>
      <p:pic>
        <p:nvPicPr>
          <p:cNvPr id="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685" y="1816894"/>
            <a:ext cx="1451431" cy="836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7" descr="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58" y="3147061"/>
            <a:ext cx="9524315" cy="698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4834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35499" y="6182938"/>
            <a:ext cx="4135106" cy="657872"/>
          </a:xfrm>
          <a:prstGeom prst="rect">
            <a:avLst/>
          </a:prstGeom>
        </p:spPr>
        <p:txBody>
          <a:bodyPr wrap="none" lIns="102870" tIns="51435" rIns="102870" bIns="51435">
            <a:spAutoFit/>
          </a:bodyPr>
          <a:lstStyle/>
          <a:p>
            <a:pPr fontAlgn="auto">
              <a:spcBef>
                <a:spcPct val="50000"/>
              </a:spcBef>
              <a:spcAft>
                <a:spcPts val="0"/>
              </a:spcAft>
              <a:defRPr/>
            </a:pPr>
            <a:r>
              <a:rPr lang="zh-CN" altLang="en-US" b="1" dirty="0" smtClean="0">
                <a:solidFill>
                  <a:srgbClr val="00B0F0"/>
                </a:solidFill>
                <a:latin typeface="微软雅黑" pitchFamily="34" charset="-122"/>
                <a:ea typeface="微软雅黑" pitchFamily="34" charset="-122"/>
              </a:rPr>
              <a:t>市场期待 </a:t>
            </a:r>
            <a:r>
              <a:rPr lang="zh-CN" altLang="en-US" sz="3600" b="1" dirty="0" smtClean="0">
                <a:solidFill>
                  <a:schemeClr val="tx1">
                    <a:lumMod val="50000"/>
                    <a:lumOff val="50000"/>
                  </a:schemeClr>
                </a:solidFill>
                <a:latin typeface="微软雅黑" pitchFamily="34" charset="-122"/>
                <a:ea typeface="微软雅黑" pitchFamily="34" charset="-122"/>
              </a:rPr>
              <a:t>创新</a:t>
            </a:r>
            <a:r>
              <a:rPr lang="zh-CN" altLang="en-US" sz="3600" b="1" dirty="0">
                <a:solidFill>
                  <a:schemeClr val="tx1">
                    <a:lumMod val="50000"/>
                    <a:lumOff val="50000"/>
                  </a:schemeClr>
                </a:solidFill>
                <a:latin typeface="微软雅黑" pitchFamily="34" charset="-122"/>
                <a:ea typeface="微软雅黑" pitchFamily="34" charset="-122"/>
              </a:rPr>
              <a:t>解决方案</a:t>
            </a:r>
            <a:endParaRPr lang="zh-CN" altLang="en-US" sz="4500" b="1" dirty="0">
              <a:solidFill>
                <a:schemeClr val="tx1">
                  <a:lumMod val="50000"/>
                  <a:lumOff val="50000"/>
                </a:schemeClr>
              </a:solidFill>
              <a:latin typeface="微软雅黑" pitchFamily="34" charset="-122"/>
              <a:ea typeface="微软雅黑" pitchFamily="34" charset="-122"/>
            </a:endParaRPr>
          </a:p>
        </p:txBody>
      </p:sp>
      <p:sp>
        <p:nvSpPr>
          <p:cNvPr id="14"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5" name="Text Box 14"/>
          <p:cNvSpPr txBox="1">
            <a:spLocks noChangeArrowheads="1"/>
          </p:cNvSpPr>
          <p:nvPr/>
        </p:nvSpPr>
        <p:spPr bwMode="auto">
          <a:xfrm>
            <a:off x="288925" y="12700"/>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348DC5"/>
                </a:solidFill>
                <a:latin typeface="黑体" pitchFamily="49" charset="-122"/>
                <a:ea typeface="黑体" pitchFamily="49" charset="-122"/>
                <a:sym typeface="Calibri" pitchFamily="34" charset="0"/>
              </a:rPr>
              <a:t>现有监控系统的缺陷</a:t>
            </a:r>
          </a:p>
        </p:txBody>
      </p:sp>
      <p:sp>
        <p:nvSpPr>
          <p:cNvPr id="23" name="Text Box 10"/>
          <p:cNvSpPr>
            <a:spLocks noChangeArrowheads="1"/>
          </p:cNvSpPr>
          <p:nvPr/>
        </p:nvSpPr>
        <p:spPr bwMode="auto">
          <a:xfrm>
            <a:off x="1225690" y="3172588"/>
            <a:ext cx="210475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defRPr/>
            </a:pPr>
            <a:r>
              <a:rPr lang="zh-CN" altLang="en-US" sz="1400" dirty="0">
                <a:latin typeface="微软雅黑" pitchFamily="34" charset="-122"/>
                <a:ea typeface="微软雅黑" pitchFamily="34" charset="-122"/>
                <a:sym typeface="微软雅黑" pitchFamily="34" charset="-122"/>
              </a:rPr>
              <a:t>动辄数千万的投资</a:t>
            </a:r>
            <a:endParaRPr lang="en-US" sz="1400" dirty="0">
              <a:latin typeface="微软雅黑" pitchFamily="34" charset="-122"/>
              <a:ea typeface="微软雅黑" pitchFamily="34" charset="-122"/>
              <a:sym typeface="微软雅黑" pitchFamily="34" charset="-122"/>
            </a:endParaRPr>
          </a:p>
          <a:p>
            <a:pPr>
              <a:lnSpc>
                <a:spcPct val="150000"/>
              </a:lnSpc>
              <a:defRPr/>
            </a:pPr>
            <a:r>
              <a:rPr lang="zh-CN" altLang="en-US" sz="1400" dirty="0">
                <a:latin typeface="微软雅黑" pitchFamily="34" charset="-122"/>
                <a:ea typeface="微软雅黑" pitchFamily="34" charset="-122"/>
                <a:sym typeface="微软雅黑" pitchFamily="34" charset="-122"/>
              </a:rPr>
              <a:t>无法实现集中部署，每个支行部署服务器</a:t>
            </a:r>
            <a:endParaRPr lang="en-US" sz="1400" dirty="0">
              <a:latin typeface="微软雅黑" pitchFamily="34" charset="-122"/>
              <a:ea typeface="微软雅黑" pitchFamily="34" charset="-122"/>
              <a:sym typeface="微软雅黑" pitchFamily="34" charset="-122"/>
            </a:endParaRPr>
          </a:p>
          <a:p>
            <a:pPr>
              <a:lnSpc>
                <a:spcPct val="150000"/>
              </a:lnSpc>
              <a:defRPr/>
            </a:pPr>
            <a:r>
              <a:rPr lang="zh-CN" altLang="en-US" sz="1400" dirty="0">
                <a:latin typeface="微软雅黑" pitchFamily="34" charset="-122"/>
                <a:ea typeface="微软雅黑" pitchFamily="34" charset="-122"/>
                <a:sym typeface="微软雅黑" pitchFamily="34" charset="-122"/>
              </a:rPr>
              <a:t>大量物理改造工作</a:t>
            </a:r>
            <a:endParaRPr lang="en-US" sz="1400" dirty="0">
              <a:latin typeface="微软雅黑" pitchFamily="34" charset="-122"/>
              <a:ea typeface="微软雅黑" pitchFamily="34" charset="-122"/>
              <a:sym typeface="微软雅黑" pitchFamily="34" charset="-122"/>
            </a:endParaRPr>
          </a:p>
          <a:p>
            <a:pPr>
              <a:lnSpc>
                <a:spcPct val="150000"/>
              </a:lnSpc>
              <a:defRPr/>
            </a:pPr>
            <a:r>
              <a:rPr lang="zh-CN" altLang="en-US" sz="1400" dirty="0">
                <a:latin typeface="微软雅黑" pitchFamily="34" charset="-122"/>
                <a:ea typeface="微软雅黑" pitchFamily="34" charset="-122"/>
                <a:sym typeface="微软雅黑" pitchFamily="34" charset="-122"/>
              </a:rPr>
              <a:t>海量存储需求</a:t>
            </a:r>
            <a:endParaRPr lang="en-US" sz="1400" dirty="0">
              <a:latin typeface="微软雅黑" pitchFamily="34" charset="-122"/>
              <a:ea typeface="微软雅黑" pitchFamily="34" charset="-122"/>
              <a:sym typeface="微软雅黑" pitchFamily="34" charset="-122"/>
            </a:endParaRPr>
          </a:p>
          <a:p>
            <a:pPr marL="285750" indent="-285750">
              <a:lnSpc>
                <a:spcPct val="150000"/>
              </a:lnSpc>
              <a:buFont typeface="Arial" pitchFamily="34" charset="0"/>
              <a:buChar char="•"/>
              <a:defRPr/>
            </a:pPr>
            <a:endParaRPr lang="zh-CN" altLang="en-US" sz="1400" dirty="0">
              <a:latin typeface="微软雅黑" pitchFamily="34" charset="-122"/>
              <a:ea typeface="微软雅黑" pitchFamily="34" charset="-122"/>
              <a:sym typeface="微软雅黑" pitchFamily="34" charset="-122"/>
            </a:endParaRPr>
          </a:p>
        </p:txBody>
      </p:sp>
      <p:grpSp>
        <p:nvGrpSpPr>
          <p:cNvPr id="26" name="组合 7"/>
          <p:cNvGrpSpPr>
            <a:grpSpLocks/>
          </p:cNvGrpSpPr>
          <p:nvPr/>
        </p:nvGrpSpPr>
        <p:grpSpPr bwMode="auto">
          <a:xfrm>
            <a:off x="1403566" y="1013588"/>
            <a:ext cx="1516063" cy="1516062"/>
            <a:chOff x="874260" y="845534"/>
            <a:chExt cx="1516666" cy="1516666"/>
          </a:xfrm>
        </p:grpSpPr>
        <p:sp>
          <p:nvSpPr>
            <p:cNvPr id="27" name="椭圆 6"/>
            <p:cNvSpPr>
              <a:spLocks noChangeArrowheads="1"/>
            </p:cNvSpPr>
            <p:nvPr/>
          </p:nvSpPr>
          <p:spPr bwMode="auto">
            <a:xfrm>
              <a:off x="874260" y="845534"/>
              <a:ext cx="1516666" cy="1516666"/>
            </a:xfrm>
            <a:prstGeom prst="ellipse">
              <a:avLst/>
            </a:prstGeom>
            <a:noFill/>
            <a:ln w="19050">
              <a:solidFill>
                <a:srgbClr val="348DC5"/>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29" name="Picture 14" descr="E:\工作\其他\ppt\ppt_icon\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09" y="1167305"/>
              <a:ext cx="1014365" cy="873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0" name="组合 8"/>
          <p:cNvGrpSpPr>
            <a:grpSpLocks/>
          </p:cNvGrpSpPr>
          <p:nvPr/>
        </p:nvGrpSpPr>
        <p:grpSpPr bwMode="auto">
          <a:xfrm>
            <a:off x="7876957" y="1013588"/>
            <a:ext cx="1516062" cy="1516062"/>
            <a:chOff x="6804155" y="845534"/>
            <a:chExt cx="1516666" cy="1516666"/>
          </a:xfrm>
        </p:grpSpPr>
        <p:sp>
          <p:nvSpPr>
            <p:cNvPr id="31" name="椭圆 23"/>
            <p:cNvSpPr>
              <a:spLocks noChangeArrowheads="1"/>
            </p:cNvSpPr>
            <p:nvPr/>
          </p:nvSpPr>
          <p:spPr bwMode="auto">
            <a:xfrm>
              <a:off x="6804155" y="845534"/>
              <a:ext cx="1516666" cy="1516666"/>
            </a:xfrm>
            <a:prstGeom prst="ellipse">
              <a:avLst/>
            </a:prstGeom>
            <a:noFill/>
            <a:ln w="19050">
              <a:solidFill>
                <a:srgbClr val="348DC5"/>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32" name="Picture 15" descr="E:\工作\其他\ppt\ppt_icon\6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43582" y="1096267"/>
              <a:ext cx="976648" cy="10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 name="组合 9"/>
          <p:cNvGrpSpPr>
            <a:grpSpLocks/>
          </p:cNvGrpSpPr>
          <p:nvPr/>
        </p:nvGrpSpPr>
        <p:grpSpPr bwMode="auto">
          <a:xfrm>
            <a:off x="4641477" y="1013588"/>
            <a:ext cx="1517650" cy="1516062"/>
            <a:chOff x="3839208" y="845534"/>
            <a:chExt cx="1516666" cy="1516666"/>
          </a:xfrm>
        </p:grpSpPr>
        <p:sp>
          <p:nvSpPr>
            <p:cNvPr id="34" name="椭圆 22"/>
            <p:cNvSpPr>
              <a:spLocks noChangeArrowheads="1"/>
            </p:cNvSpPr>
            <p:nvPr/>
          </p:nvSpPr>
          <p:spPr bwMode="auto">
            <a:xfrm>
              <a:off x="3839208" y="845534"/>
              <a:ext cx="1516666" cy="1516666"/>
            </a:xfrm>
            <a:prstGeom prst="ellipse">
              <a:avLst/>
            </a:prstGeom>
            <a:noFill/>
            <a:ln w="19050">
              <a:solidFill>
                <a:srgbClr val="348DC5"/>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pic>
          <p:nvPicPr>
            <p:cNvPr id="35" name="Picture 16" descr="E:\工作\其他\ppt\ppt_icon\6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9705" y="1096267"/>
              <a:ext cx="855669" cy="101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圆角矩形 35"/>
          <p:cNvSpPr/>
          <p:nvPr/>
        </p:nvSpPr>
        <p:spPr bwMode="auto">
          <a:xfrm>
            <a:off x="1305141" y="2804288"/>
            <a:ext cx="1712913" cy="360362"/>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成本高，预算少</a:t>
            </a:r>
          </a:p>
        </p:txBody>
      </p:sp>
      <p:sp>
        <p:nvSpPr>
          <p:cNvPr id="37" name="椭圆 36"/>
          <p:cNvSpPr/>
          <p:nvPr/>
        </p:nvSpPr>
        <p:spPr bwMode="auto">
          <a:xfrm>
            <a:off x="1035190" y="3329750"/>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8" name="椭圆 37"/>
          <p:cNvSpPr/>
          <p:nvPr/>
        </p:nvSpPr>
        <p:spPr bwMode="auto">
          <a:xfrm>
            <a:off x="1035190" y="3637725"/>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9" name="椭圆 38"/>
          <p:cNvSpPr/>
          <p:nvPr/>
        </p:nvSpPr>
        <p:spPr bwMode="auto">
          <a:xfrm>
            <a:off x="1035190" y="4264788"/>
            <a:ext cx="160337" cy="160337"/>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0" name="椭圆 39"/>
          <p:cNvSpPr/>
          <p:nvPr/>
        </p:nvSpPr>
        <p:spPr bwMode="auto">
          <a:xfrm>
            <a:off x="1035190" y="4574350"/>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1" name="Text Box 10"/>
          <p:cNvSpPr>
            <a:spLocks noChangeArrowheads="1"/>
          </p:cNvSpPr>
          <p:nvPr/>
        </p:nvSpPr>
        <p:spPr bwMode="auto">
          <a:xfrm>
            <a:off x="4474713" y="3172588"/>
            <a:ext cx="2186101"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latin typeface="微软雅黑" pitchFamily="34" charset="-122"/>
                <a:ea typeface="微软雅黑" pitchFamily="34" charset="-122"/>
                <a:sym typeface="微软雅黑" pitchFamily="34" charset="-122"/>
              </a:rPr>
              <a:t>完全看不清操作屏幕</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没录音，光有画面无用</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需要手工补业务信息</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找录像困难，需要花大量时间定位问题</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要去支行调阅录像（很多支行带宽不足以支撑高清录像远程播放）</a:t>
            </a:r>
            <a:endParaRPr lang="en-US" altLang="zh-CN" sz="1400" dirty="0">
              <a:latin typeface="微软雅黑" pitchFamily="34" charset="-122"/>
              <a:ea typeface="微软雅黑" pitchFamily="34" charset="-122"/>
              <a:sym typeface="微软雅黑" pitchFamily="34" charset="-122"/>
            </a:endParaRPr>
          </a:p>
        </p:txBody>
      </p:sp>
      <p:sp>
        <p:nvSpPr>
          <p:cNvPr id="42" name="圆角矩形 41"/>
          <p:cNvSpPr/>
          <p:nvPr/>
        </p:nvSpPr>
        <p:spPr bwMode="auto">
          <a:xfrm>
            <a:off x="4554164" y="2804288"/>
            <a:ext cx="1712913" cy="360362"/>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功能少，效果差</a:t>
            </a:r>
          </a:p>
        </p:txBody>
      </p:sp>
      <p:sp>
        <p:nvSpPr>
          <p:cNvPr id="43" name="椭圆 42"/>
          <p:cNvSpPr/>
          <p:nvPr/>
        </p:nvSpPr>
        <p:spPr bwMode="auto">
          <a:xfrm>
            <a:off x="4285800" y="3329750"/>
            <a:ext cx="160338"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4" name="椭圆 43"/>
          <p:cNvSpPr/>
          <p:nvPr/>
        </p:nvSpPr>
        <p:spPr bwMode="auto">
          <a:xfrm>
            <a:off x="4285800" y="3637725"/>
            <a:ext cx="160338"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5" name="椭圆 44"/>
          <p:cNvSpPr/>
          <p:nvPr/>
        </p:nvSpPr>
        <p:spPr bwMode="auto">
          <a:xfrm>
            <a:off x="4285800" y="4264788"/>
            <a:ext cx="160338" cy="160337"/>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6" name="椭圆 45"/>
          <p:cNvSpPr/>
          <p:nvPr/>
        </p:nvSpPr>
        <p:spPr bwMode="auto">
          <a:xfrm>
            <a:off x="4285800" y="4934713"/>
            <a:ext cx="160338"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7" name="Text Box 10"/>
          <p:cNvSpPr>
            <a:spLocks noChangeArrowheads="1"/>
          </p:cNvSpPr>
          <p:nvPr/>
        </p:nvSpPr>
        <p:spPr bwMode="auto">
          <a:xfrm>
            <a:off x="7699079" y="3172588"/>
            <a:ext cx="2112085"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latin typeface="微软雅黑" pitchFamily="34" charset="-122"/>
                <a:ea typeface="微软雅黑" pitchFamily="34" charset="-122"/>
                <a:sym typeface="微软雅黑" pitchFamily="34" charset="-122"/>
              </a:rPr>
              <a:t>出了事情才能起到少量作用</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不能实现事后主动审计发现潜在问题</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无法实现实时告警或者主动提示</a:t>
            </a:r>
            <a:endParaRPr lang="en-US" altLang="zh-CN" sz="1400" dirty="0">
              <a:latin typeface="微软雅黑" pitchFamily="34" charset="-122"/>
              <a:ea typeface="微软雅黑" pitchFamily="34" charset="-122"/>
              <a:sym typeface="微软雅黑" pitchFamily="34" charset="-122"/>
            </a:endParaRPr>
          </a:p>
          <a:p>
            <a:pPr>
              <a:lnSpc>
                <a:spcPct val="150000"/>
              </a:lnSpc>
            </a:pPr>
            <a:r>
              <a:rPr lang="zh-CN" altLang="en-US" sz="1400" dirty="0">
                <a:latin typeface="微软雅黑" pitchFamily="34" charset="-122"/>
                <a:ea typeface="微软雅黑" pitchFamily="34" charset="-122"/>
                <a:sym typeface="微软雅黑" pitchFamily="34" charset="-122"/>
              </a:rPr>
              <a:t>缺乏与业务分析、大数据平台结合的能力</a:t>
            </a:r>
            <a:endParaRPr lang="en-US" altLang="zh-CN" sz="1400" dirty="0">
              <a:latin typeface="微软雅黑" pitchFamily="34" charset="-122"/>
              <a:ea typeface="微软雅黑" pitchFamily="34" charset="-122"/>
              <a:sym typeface="微软雅黑" pitchFamily="34" charset="-122"/>
            </a:endParaRPr>
          </a:p>
        </p:txBody>
      </p:sp>
      <p:sp>
        <p:nvSpPr>
          <p:cNvPr id="48" name="圆角矩形 47"/>
          <p:cNvSpPr/>
          <p:nvPr/>
        </p:nvSpPr>
        <p:spPr bwMode="auto">
          <a:xfrm>
            <a:off x="7778532" y="2804288"/>
            <a:ext cx="1712912" cy="360362"/>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缺乏主动性</a:t>
            </a:r>
          </a:p>
        </p:txBody>
      </p:sp>
      <p:sp>
        <p:nvSpPr>
          <p:cNvPr id="49" name="椭圆 48"/>
          <p:cNvSpPr/>
          <p:nvPr/>
        </p:nvSpPr>
        <p:spPr bwMode="auto">
          <a:xfrm>
            <a:off x="7510168" y="3329750"/>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0" name="椭圆 49"/>
          <p:cNvSpPr/>
          <p:nvPr/>
        </p:nvSpPr>
        <p:spPr bwMode="auto">
          <a:xfrm>
            <a:off x="7510168" y="3944113"/>
            <a:ext cx="160337" cy="160337"/>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1" name="椭圆 50"/>
          <p:cNvSpPr/>
          <p:nvPr/>
        </p:nvSpPr>
        <p:spPr bwMode="auto">
          <a:xfrm>
            <a:off x="7510168" y="5204588"/>
            <a:ext cx="160337" cy="160337"/>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2" name="椭圆 51"/>
          <p:cNvSpPr/>
          <p:nvPr/>
        </p:nvSpPr>
        <p:spPr bwMode="auto">
          <a:xfrm>
            <a:off x="7510168" y="4574350"/>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3" name="椭圆 52"/>
          <p:cNvSpPr/>
          <p:nvPr/>
        </p:nvSpPr>
        <p:spPr bwMode="auto">
          <a:xfrm>
            <a:off x="4285800" y="3926650"/>
            <a:ext cx="160338"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Tree>
    <p:extLst>
      <p:ext uri="{BB962C8B-B14F-4D97-AF65-F5344CB8AC3E}">
        <p14:creationId xmlns:p14="http://schemas.microsoft.com/office/powerpoint/2010/main" val="1698989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AutoShape 2"/>
          <p:cNvSpPr>
            <a:spLocks noChangeArrowheads="1"/>
          </p:cNvSpPr>
          <p:nvPr/>
        </p:nvSpPr>
        <p:spPr bwMode="auto">
          <a:xfrm flipH="1">
            <a:off x="2948391" y="3302188"/>
            <a:ext cx="5139953" cy="753011"/>
          </a:xfrm>
          <a:prstGeom prst="homePlate">
            <a:avLst>
              <a:gd name="adj" fmla="val 45569"/>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3" name="Oval 3"/>
          <p:cNvSpPr>
            <a:spLocks noChangeArrowheads="1"/>
          </p:cNvSpPr>
          <p:nvPr/>
        </p:nvSpPr>
        <p:spPr bwMode="auto">
          <a:xfrm>
            <a:off x="3272809" y="3389063"/>
            <a:ext cx="580681" cy="579260"/>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29AC91"/>
                  </a:solidFill>
                </a:ln>
                <a:solidFill>
                  <a:srgbClr val="29AC91"/>
                </a:solidFill>
              </a:rPr>
              <a:t>3</a:t>
            </a:r>
            <a:endParaRPr lang="zh-CN" altLang="en-US" sz="2400" dirty="0">
              <a:ln>
                <a:solidFill>
                  <a:srgbClr val="29AC91"/>
                </a:solidFill>
              </a:ln>
              <a:solidFill>
                <a:srgbClr val="29AC91"/>
              </a:solidFill>
            </a:endParaRPr>
          </a:p>
        </p:txBody>
      </p:sp>
      <p:sp>
        <p:nvSpPr>
          <p:cNvPr id="44" name="AutoShape 13"/>
          <p:cNvSpPr>
            <a:spLocks noChangeArrowheads="1"/>
          </p:cNvSpPr>
          <p:nvPr/>
        </p:nvSpPr>
        <p:spPr bwMode="auto">
          <a:xfrm>
            <a:off x="396875" y="0"/>
            <a:ext cx="431800" cy="73025"/>
          </a:xfrm>
          <a:prstGeom prst="flowChartProcess">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5" name="Text Box 14"/>
          <p:cNvSpPr txBox="1">
            <a:spLocks noChangeArrowheads="1"/>
          </p:cNvSpPr>
          <p:nvPr/>
        </p:nvSpPr>
        <p:spPr bwMode="auto">
          <a:xfrm>
            <a:off x="288925" y="12700"/>
            <a:ext cx="187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a:solidFill>
                  <a:srgbClr val="4D4D4D"/>
                </a:solidFill>
                <a:latin typeface="Arial Unicode MS" pitchFamily="34" charset="-122"/>
                <a:ea typeface="Arial Unicode MS" pitchFamily="34" charset="-122"/>
                <a:cs typeface="Arial Unicode MS" pitchFamily="34" charset="-122"/>
              </a:rPr>
              <a:t>CONTENTS</a:t>
            </a:r>
          </a:p>
          <a:p>
            <a:pPr eaLnBrk="1" hangingPunct="1"/>
            <a:r>
              <a:rPr lang="zh-CN" altLang="en-US" sz="2800" b="1">
                <a:solidFill>
                  <a:srgbClr val="4D4D4D"/>
                </a:solidFill>
                <a:latin typeface="黑体" pitchFamily="49" charset="-122"/>
                <a:ea typeface="黑体" pitchFamily="49" charset="-122"/>
              </a:rPr>
              <a:t>目录</a:t>
            </a:r>
          </a:p>
        </p:txBody>
      </p:sp>
      <p:sp>
        <p:nvSpPr>
          <p:cNvPr id="46" name="AutoShape 15"/>
          <p:cNvSpPr>
            <a:spLocks noChangeArrowheads="1"/>
          </p:cNvSpPr>
          <p:nvPr/>
        </p:nvSpPr>
        <p:spPr bwMode="auto">
          <a:xfrm flipH="1">
            <a:off x="3800001" y="1796166"/>
            <a:ext cx="4120953" cy="753011"/>
          </a:xfrm>
          <a:prstGeom prst="homePlate">
            <a:avLst>
              <a:gd name="adj" fmla="val 45960"/>
            </a:avLst>
          </a:prstGeom>
          <a:solidFill>
            <a:srgbClr val="348D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47" name="Oval 16"/>
          <p:cNvSpPr>
            <a:spLocks noChangeArrowheads="1"/>
          </p:cNvSpPr>
          <p:nvPr/>
        </p:nvSpPr>
        <p:spPr bwMode="auto">
          <a:xfrm>
            <a:off x="4140534" y="1883041"/>
            <a:ext cx="580681" cy="579260"/>
          </a:xfrm>
          <a:prstGeom prst="ellipse">
            <a:avLst/>
          </a:prstGeom>
          <a:solidFill>
            <a:schemeClr val="bg1"/>
          </a:solidFill>
          <a:ln>
            <a:noFill/>
          </a:ln>
          <a:effectLst/>
          <a:extLst>
            <a:ext uri="{91240B29-F687-4F45-9708-019B960494DF}">
              <a14:hiddenLine xmlns:a14="http://schemas.microsoft.com/office/drawing/2010/main" w="952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348DC5"/>
                  </a:solidFill>
                </a:ln>
                <a:solidFill>
                  <a:srgbClr val="348DC5"/>
                </a:solidFill>
              </a:rPr>
              <a:t>1</a:t>
            </a:r>
            <a:endParaRPr lang="zh-CN" altLang="en-US" sz="2400" dirty="0">
              <a:ln>
                <a:solidFill>
                  <a:srgbClr val="348DC5"/>
                </a:solidFill>
              </a:ln>
              <a:solidFill>
                <a:srgbClr val="348DC5"/>
              </a:solidFill>
            </a:endParaRPr>
          </a:p>
        </p:txBody>
      </p:sp>
      <p:sp>
        <p:nvSpPr>
          <p:cNvPr id="48" name="矩形 21"/>
          <p:cNvSpPr>
            <a:spLocks noChangeArrowheads="1"/>
          </p:cNvSpPr>
          <p:nvPr/>
        </p:nvSpPr>
        <p:spPr bwMode="auto">
          <a:xfrm>
            <a:off x="4465041" y="1962394"/>
            <a:ext cx="2189724"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行业需求分析</a:t>
            </a:r>
          </a:p>
        </p:txBody>
      </p:sp>
      <p:sp>
        <p:nvSpPr>
          <p:cNvPr id="49" name="AutoShape 19"/>
          <p:cNvSpPr>
            <a:spLocks noChangeArrowheads="1"/>
          </p:cNvSpPr>
          <p:nvPr/>
        </p:nvSpPr>
        <p:spPr bwMode="auto">
          <a:xfrm flipH="1">
            <a:off x="1813196" y="2549177"/>
            <a:ext cx="6329409" cy="753011"/>
          </a:xfrm>
          <a:prstGeom prst="homePlate">
            <a:avLst>
              <a:gd name="adj" fmla="val 43350"/>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50" name="Oval 20"/>
          <p:cNvSpPr>
            <a:spLocks noChangeArrowheads="1"/>
          </p:cNvSpPr>
          <p:nvPr/>
        </p:nvSpPr>
        <p:spPr bwMode="auto">
          <a:xfrm>
            <a:off x="2156940" y="2636052"/>
            <a:ext cx="580680" cy="579261"/>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DA4C3C"/>
                  </a:solidFill>
                </a:ln>
                <a:solidFill>
                  <a:srgbClr val="DA4C3C"/>
                </a:solidFill>
              </a:rPr>
              <a:t>2</a:t>
            </a:r>
            <a:endParaRPr lang="zh-CN" altLang="en-US" sz="2400" dirty="0">
              <a:ln>
                <a:solidFill>
                  <a:srgbClr val="DA4C3C"/>
                </a:solidFill>
              </a:ln>
              <a:solidFill>
                <a:srgbClr val="DA4C3C"/>
              </a:solidFill>
            </a:endParaRPr>
          </a:p>
        </p:txBody>
      </p:sp>
      <p:sp>
        <p:nvSpPr>
          <p:cNvPr id="51" name="矩形 30"/>
          <p:cNvSpPr>
            <a:spLocks noChangeArrowheads="1"/>
          </p:cNvSpPr>
          <p:nvPr/>
        </p:nvSpPr>
        <p:spPr bwMode="auto">
          <a:xfrm>
            <a:off x="2182127" y="2715405"/>
            <a:ext cx="4188387" cy="42055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en-US" altLang="zh-CN" sz="2200" b="1" u="sng" dirty="0" smtClean="0">
                <a:solidFill>
                  <a:schemeClr val="bg1"/>
                </a:solidFill>
                <a:latin typeface="微软雅黑" pitchFamily="34" charset="-122"/>
                <a:ea typeface="微软雅黑" pitchFamily="34" charset="-122"/>
                <a:sym typeface="微软雅黑" pitchFamily="34" charset="-122"/>
              </a:rPr>
              <a:t>CSM</a:t>
            </a:r>
            <a:r>
              <a:rPr lang="zh-CN" altLang="en-US" sz="2200" b="1" u="sng" dirty="0" smtClean="0">
                <a:solidFill>
                  <a:schemeClr val="bg1"/>
                </a:solidFill>
                <a:latin typeface="微软雅黑" pitchFamily="34" charset="-122"/>
                <a:ea typeface="微软雅黑" pitchFamily="34" charset="-122"/>
                <a:sym typeface="微软雅黑" pitchFamily="34" charset="-122"/>
              </a:rPr>
              <a:t>监控</a:t>
            </a:r>
            <a:r>
              <a:rPr lang="zh-CN" altLang="en-US" sz="2200" b="1" u="sng" dirty="0">
                <a:solidFill>
                  <a:schemeClr val="bg1"/>
                </a:solidFill>
                <a:latin typeface="微软雅黑" pitchFamily="34" charset="-122"/>
                <a:ea typeface="微软雅黑" pitchFamily="34" charset="-122"/>
                <a:sym typeface="微软雅黑" pitchFamily="34" charset="-122"/>
              </a:rPr>
              <a:t>解决方案介绍</a:t>
            </a:r>
          </a:p>
        </p:txBody>
      </p:sp>
      <p:sp>
        <p:nvSpPr>
          <p:cNvPr id="52" name="矩形 33"/>
          <p:cNvSpPr>
            <a:spLocks noChangeArrowheads="1"/>
          </p:cNvSpPr>
          <p:nvPr/>
        </p:nvSpPr>
        <p:spPr bwMode="auto">
          <a:xfrm>
            <a:off x="3567617" y="3468416"/>
            <a:ext cx="285657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监控中心功能介绍</a:t>
            </a:r>
          </a:p>
        </p:txBody>
      </p:sp>
      <p:sp>
        <p:nvSpPr>
          <p:cNvPr id="53" name="AutoShape 5"/>
          <p:cNvSpPr>
            <a:spLocks noChangeArrowheads="1"/>
          </p:cNvSpPr>
          <p:nvPr/>
        </p:nvSpPr>
        <p:spPr bwMode="auto">
          <a:xfrm flipH="1">
            <a:off x="3600475" y="4055199"/>
            <a:ext cx="4714746" cy="753011"/>
          </a:xfrm>
          <a:prstGeom prst="homePlate">
            <a:avLst>
              <a:gd name="adj" fmla="val 39625"/>
            </a:avLst>
          </a:prstGeom>
          <a:solidFill>
            <a:srgbClr val="DB79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54" name="矩形 33"/>
          <p:cNvSpPr>
            <a:spLocks noChangeArrowheads="1"/>
          </p:cNvSpPr>
          <p:nvPr/>
        </p:nvSpPr>
        <p:spPr bwMode="auto">
          <a:xfrm>
            <a:off x="4165007" y="4221427"/>
            <a:ext cx="252502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部署</a:t>
            </a:r>
            <a:r>
              <a:rPr lang="zh-CN" altLang="en-US" sz="2200" dirty="0" smtClean="0">
                <a:solidFill>
                  <a:schemeClr val="bg1"/>
                </a:solidFill>
                <a:latin typeface="微软雅黑" pitchFamily="34" charset="-122"/>
                <a:ea typeface="微软雅黑" pitchFamily="34" charset="-122"/>
                <a:sym typeface="微软雅黑" pitchFamily="34" charset="-122"/>
              </a:rPr>
              <a:t>方案及案例</a:t>
            </a:r>
            <a:endParaRPr lang="zh-CN" altLang="en-US" sz="2200" dirty="0">
              <a:solidFill>
                <a:schemeClr val="bg1"/>
              </a:solidFill>
              <a:latin typeface="微软雅黑" pitchFamily="34" charset="-122"/>
              <a:ea typeface="微软雅黑" pitchFamily="34" charset="-122"/>
              <a:sym typeface="微软雅黑" pitchFamily="34" charset="-122"/>
            </a:endParaRPr>
          </a:p>
        </p:txBody>
      </p:sp>
      <p:sp>
        <p:nvSpPr>
          <p:cNvPr id="55" name="Oval 16"/>
          <p:cNvSpPr>
            <a:spLocks noChangeArrowheads="1"/>
          </p:cNvSpPr>
          <p:nvPr/>
        </p:nvSpPr>
        <p:spPr bwMode="auto">
          <a:xfrm>
            <a:off x="3894785" y="4142301"/>
            <a:ext cx="580680" cy="578806"/>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400">
                <a:solidFill>
                  <a:srgbClr val="DB7924"/>
                </a:solidFill>
              </a:rPr>
              <a:t>4</a:t>
            </a:r>
            <a:endParaRPr lang="zh-CN" altLang="en-US" sz="2400">
              <a:solidFill>
                <a:srgbClr val="DB7924"/>
              </a:solidFill>
            </a:endParaRPr>
          </a:p>
        </p:txBody>
      </p:sp>
      <p:pic>
        <p:nvPicPr>
          <p:cNvPr id="56" name="Picture 25" descr="E:\工作\其他\ppt\ppt_icon\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20" y="1107857"/>
            <a:ext cx="3978593" cy="474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71487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70105" y="2007634"/>
            <a:ext cx="437717" cy="2042866"/>
          </a:xfrm>
          <a:prstGeom prst="rect">
            <a:avLst/>
          </a:prstGeom>
          <a:solidFill>
            <a:srgbClr val="BE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324011" y="1845255"/>
            <a:ext cx="1616130" cy="378043"/>
          </a:xfrm>
          <a:prstGeom prst="rect">
            <a:avLst/>
          </a:prstGeom>
          <a:solidFill>
            <a:srgbClr val="C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2" name="矩形 21"/>
          <p:cNvSpPr/>
          <p:nvPr/>
        </p:nvSpPr>
        <p:spPr>
          <a:xfrm>
            <a:off x="1324011" y="2516121"/>
            <a:ext cx="1616130" cy="378043"/>
          </a:xfrm>
          <a:prstGeom prst="rect">
            <a:avLst/>
          </a:prstGeom>
          <a:solidFill>
            <a:srgbClr val="C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3" name="矩形 22"/>
          <p:cNvSpPr/>
          <p:nvPr/>
        </p:nvSpPr>
        <p:spPr>
          <a:xfrm>
            <a:off x="1324011" y="3870480"/>
            <a:ext cx="1616130" cy="378043"/>
          </a:xfrm>
          <a:prstGeom prst="rect">
            <a:avLst/>
          </a:prstGeom>
          <a:solidFill>
            <a:srgbClr val="29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24" name="矩形 23"/>
          <p:cNvSpPr/>
          <p:nvPr/>
        </p:nvSpPr>
        <p:spPr>
          <a:xfrm>
            <a:off x="1324011" y="4590560"/>
            <a:ext cx="1616130" cy="378043"/>
          </a:xfrm>
          <a:prstGeom prst="rect">
            <a:avLst/>
          </a:prstGeom>
          <a:solidFill>
            <a:srgbClr val="29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5" name="矩形 4"/>
          <p:cNvSpPr/>
          <p:nvPr/>
        </p:nvSpPr>
        <p:spPr>
          <a:xfrm>
            <a:off x="1324011" y="1073564"/>
            <a:ext cx="1616130" cy="378043"/>
          </a:xfrm>
          <a:prstGeom prst="rect">
            <a:avLst/>
          </a:prstGeom>
          <a:solidFill>
            <a:srgbClr val="C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sp>
        <p:nvSpPr>
          <p:cNvPr id="4" name="矩形 3"/>
          <p:cNvSpPr/>
          <p:nvPr/>
        </p:nvSpPr>
        <p:spPr>
          <a:xfrm>
            <a:off x="3588142" y="1073564"/>
            <a:ext cx="6974875" cy="411651"/>
          </a:xfrm>
          <a:prstGeom prst="rect">
            <a:avLst/>
          </a:prstGeom>
          <a:solidFill>
            <a:srgbClr val="29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544037" y="1029764"/>
            <a:ext cx="6974875" cy="411651"/>
          </a:xfrm>
          <a:prstGeom prst="rect">
            <a:avLst/>
          </a:prstGeom>
          <a:solidFill>
            <a:srgbClr val="348DC5"/>
          </a:solidFill>
          <a:ln>
            <a:solidFill>
              <a:srgbClr val="348DC5"/>
            </a:solidFill>
          </a:ln>
          <a:effectLst/>
        </p:spPr>
        <p:style>
          <a:lnRef idx="1">
            <a:schemeClr val="accent1"/>
          </a:lnRef>
          <a:fillRef idx="2">
            <a:schemeClr val="accent1"/>
          </a:fillRef>
          <a:effectRef idx="1">
            <a:schemeClr val="accent1"/>
          </a:effectRef>
          <a:fontRef idx="minor">
            <a:schemeClr val="dk1"/>
          </a:fontRef>
        </p:style>
        <p:txBody>
          <a:bodyPr wrap="square" lIns="102870" tIns="51435" rIns="102870" bIns="51435" rtlCol="0">
            <a:spAutoFit/>
          </a:bodyPr>
          <a:lstStyle/>
          <a:p>
            <a:pPr algn="ctr"/>
            <a:r>
              <a:rPr kumimoji="1" lang="zh-CN" altLang="en-US" sz="2000" dirty="0">
                <a:solidFill>
                  <a:schemeClr val="bg1"/>
                </a:solidFill>
                <a:latin typeface="微软雅黑"/>
                <a:ea typeface="微软雅黑"/>
                <a:cs typeface="微软雅黑"/>
              </a:rPr>
              <a:t>集合多种信息来源，完整还原业务现场</a:t>
            </a:r>
          </a:p>
        </p:txBody>
      </p:sp>
      <p:pic>
        <p:nvPicPr>
          <p:cNvPr id="3" name="图片 2"/>
          <p:cNvPicPr>
            <a:picLocks noChangeAspect="1"/>
          </p:cNvPicPr>
          <p:nvPr/>
        </p:nvPicPr>
        <p:blipFill>
          <a:blip r:embed="rId2"/>
          <a:stretch>
            <a:fillRect/>
          </a:stretch>
        </p:blipFill>
        <p:spPr>
          <a:xfrm>
            <a:off x="3562039" y="1634632"/>
            <a:ext cx="6974875" cy="3691614"/>
          </a:xfrm>
          <a:prstGeom prst="rect">
            <a:avLst/>
          </a:prstGeom>
        </p:spPr>
      </p:pic>
      <p:sp>
        <p:nvSpPr>
          <p:cNvPr id="7" name="线形标注 2 (带边框和强调线) 6"/>
          <p:cNvSpPr/>
          <p:nvPr/>
        </p:nvSpPr>
        <p:spPr>
          <a:xfrm flipH="1">
            <a:off x="1283874" y="1029765"/>
            <a:ext cx="1616130" cy="378042"/>
          </a:xfrm>
          <a:prstGeom prst="accentBorderCallout2">
            <a:avLst>
              <a:gd name="adj1" fmla="val 18750"/>
              <a:gd name="adj2" fmla="val -8333"/>
              <a:gd name="adj3" fmla="val 18750"/>
              <a:gd name="adj4" fmla="val -43924"/>
              <a:gd name="adj5" fmla="val 193630"/>
              <a:gd name="adj6" fmla="val -103628"/>
            </a:avLst>
          </a:prstGeom>
          <a:solidFill>
            <a:srgbClr val="DB7924"/>
          </a:solidFill>
          <a:ln w="12700">
            <a:solidFill>
              <a:srgbClr val="DB7924"/>
            </a:solidFill>
          </a:ln>
          <a:effectLst/>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sz="1600" dirty="0">
              <a:latin typeface="微软雅黑"/>
              <a:ea typeface="微软雅黑"/>
              <a:cs typeface="微软雅黑"/>
            </a:endParaRPr>
          </a:p>
        </p:txBody>
      </p:sp>
      <p:sp>
        <p:nvSpPr>
          <p:cNvPr id="9" name="线形标注 2 (带边框和强调线) 8"/>
          <p:cNvSpPr/>
          <p:nvPr/>
        </p:nvSpPr>
        <p:spPr>
          <a:xfrm flipH="1">
            <a:off x="1265434" y="1785848"/>
            <a:ext cx="1616130" cy="378042"/>
          </a:xfrm>
          <a:prstGeom prst="accentBorderCallout2">
            <a:avLst>
              <a:gd name="adj1" fmla="val 18750"/>
              <a:gd name="adj2" fmla="val -8333"/>
              <a:gd name="adj3" fmla="val 18750"/>
              <a:gd name="adj4" fmla="val -43924"/>
              <a:gd name="adj5" fmla="val 179521"/>
              <a:gd name="adj6" fmla="val -101772"/>
            </a:avLst>
          </a:prstGeom>
          <a:solidFill>
            <a:srgbClr val="DB7924"/>
          </a:solidFill>
          <a:ln w="12700">
            <a:solidFill>
              <a:srgbClr val="DB7924"/>
            </a:solidFill>
          </a:ln>
          <a:effectLst/>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sz="1600" dirty="0">
              <a:latin typeface="微软雅黑"/>
              <a:ea typeface="微软雅黑"/>
              <a:cs typeface="微软雅黑"/>
            </a:endParaRPr>
          </a:p>
        </p:txBody>
      </p:sp>
      <p:sp>
        <p:nvSpPr>
          <p:cNvPr id="10" name="线形标注 2 (带边框和强调线) 9"/>
          <p:cNvSpPr/>
          <p:nvPr/>
        </p:nvSpPr>
        <p:spPr>
          <a:xfrm flipH="1">
            <a:off x="1265434" y="2466324"/>
            <a:ext cx="1616130" cy="378042"/>
          </a:xfrm>
          <a:prstGeom prst="accentBorderCallout2">
            <a:avLst>
              <a:gd name="adj1" fmla="val 18750"/>
              <a:gd name="adj2" fmla="val -8333"/>
              <a:gd name="adj3" fmla="val 18750"/>
              <a:gd name="adj4" fmla="val -43924"/>
              <a:gd name="adj5" fmla="val 158356"/>
              <a:gd name="adj6" fmla="val -99916"/>
            </a:avLst>
          </a:prstGeom>
          <a:solidFill>
            <a:srgbClr val="DB7924"/>
          </a:solidFill>
          <a:ln w="12700">
            <a:solidFill>
              <a:srgbClr val="DB7924"/>
            </a:solidFill>
          </a:ln>
          <a:effectLst/>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sz="1600" dirty="0">
              <a:latin typeface="微软雅黑"/>
              <a:ea typeface="微软雅黑"/>
              <a:cs typeface="微软雅黑"/>
            </a:endParaRPr>
          </a:p>
        </p:txBody>
      </p:sp>
      <p:sp>
        <p:nvSpPr>
          <p:cNvPr id="11" name="线形标注 2 (带边框和强调线) 10"/>
          <p:cNvSpPr/>
          <p:nvPr/>
        </p:nvSpPr>
        <p:spPr>
          <a:xfrm flipH="1">
            <a:off x="1265434" y="3827275"/>
            <a:ext cx="1616130" cy="378042"/>
          </a:xfrm>
          <a:prstGeom prst="accentBorderCallout2">
            <a:avLst>
              <a:gd name="adj1" fmla="val 18750"/>
              <a:gd name="adj2" fmla="val -8333"/>
              <a:gd name="adj3" fmla="val 18750"/>
              <a:gd name="adj4" fmla="val -43924"/>
              <a:gd name="adj5" fmla="val -46232"/>
              <a:gd name="adj6" fmla="val -104557"/>
            </a:avLst>
          </a:prstGeom>
          <a:solidFill>
            <a:srgbClr val="348DC5"/>
          </a:solidFill>
          <a:ln w="12700">
            <a:solidFill>
              <a:srgbClr val="348DC5"/>
            </a:solidFill>
          </a:ln>
          <a:effectLst/>
        </p:spPr>
        <p:style>
          <a:lnRef idx="0">
            <a:schemeClr val="accent5"/>
          </a:lnRef>
          <a:fillRef idx="3">
            <a:schemeClr val="accent5"/>
          </a:fillRef>
          <a:effectRef idx="3">
            <a:schemeClr val="accent5"/>
          </a:effectRef>
          <a:fontRef idx="minor">
            <a:schemeClr val="lt1"/>
          </a:fontRef>
        </p:style>
        <p:txBody>
          <a:bodyPr lIns="102870" tIns="51435" rIns="102870" bIns="51435" rtlCol="0" anchor="ctr"/>
          <a:lstStyle/>
          <a:p>
            <a:pPr algn="r"/>
            <a:r>
              <a:rPr kumimoji="1" lang="zh-CN" altLang="en-US" sz="1500" dirty="0">
                <a:latin typeface="微软雅黑"/>
                <a:ea typeface="微软雅黑"/>
                <a:cs typeface="微软雅黑"/>
              </a:rPr>
              <a:t>业务操作日志</a:t>
            </a:r>
          </a:p>
        </p:txBody>
      </p:sp>
      <p:sp>
        <p:nvSpPr>
          <p:cNvPr id="12" name="线形标注 2 (带边框和强调线) 11"/>
          <p:cNvSpPr/>
          <p:nvPr/>
        </p:nvSpPr>
        <p:spPr>
          <a:xfrm flipH="1">
            <a:off x="1265434" y="4507751"/>
            <a:ext cx="1616130" cy="378042"/>
          </a:xfrm>
          <a:prstGeom prst="accentBorderCallout2">
            <a:avLst>
              <a:gd name="adj1" fmla="val 18750"/>
              <a:gd name="adj2" fmla="val -8333"/>
              <a:gd name="adj3" fmla="val 18750"/>
              <a:gd name="adj4" fmla="val -43924"/>
              <a:gd name="adj5" fmla="val -190855"/>
              <a:gd name="adj6" fmla="val -208522"/>
            </a:avLst>
          </a:prstGeom>
          <a:solidFill>
            <a:srgbClr val="348DC5"/>
          </a:solidFill>
          <a:ln w="12700">
            <a:solidFill>
              <a:srgbClr val="348DC5"/>
            </a:solidFill>
          </a:ln>
          <a:effectLst/>
        </p:spPr>
        <p:style>
          <a:lnRef idx="0">
            <a:schemeClr val="accent5"/>
          </a:lnRef>
          <a:fillRef idx="3">
            <a:schemeClr val="accent5"/>
          </a:fillRef>
          <a:effectRef idx="3">
            <a:schemeClr val="accent5"/>
          </a:effectRef>
          <a:fontRef idx="minor">
            <a:schemeClr val="lt1"/>
          </a:fontRef>
        </p:style>
        <p:txBody>
          <a:bodyPr lIns="102870" tIns="51435" rIns="102870" bIns="51435" rtlCol="0" anchor="ctr"/>
          <a:lstStyle/>
          <a:p>
            <a:pPr algn="r"/>
            <a:r>
              <a:rPr kumimoji="1" lang="zh-CN" altLang="en-US" sz="1500" dirty="0">
                <a:latin typeface="微软雅黑"/>
                <a:ea typeface="微软雅黑"/>
                <a:cs typeface="微软雅黑"/>
              </a:rPr>
              <a:t>屏幕操作日志</a:t>
            </a:r>
          </a:p>
        </p:txBody>
      </p:sp>
      <p:sp>
        <p:nvSpPr>
          <p:cNvPr id="8" name="左大括号 7"/>
          <p:cNvSpPr/>
          <p:nvPr/>
        </p:nvSpPr>
        <p:spPr>
          <a:xfrm>
            <a:off x="754077" y="1035165"/>
            <a:ext cx="448800" cy="3856028"/>
          </a:xfrm>
          <a:prstGeom prst="leftBrace">
            <a:avLst>
              <a:gd name="adj1" fmla="val 34788"/>
              <a:gd name="adj2" fmla="val 50000"/>
            </a:avLst>
          </a:prstGeom>
          <a:ln>
            <a:solidFill>
              <a:srgbClr val="DA4C3C"/>
            </a:solidFill>
          </a:ln>
          <a:effectLst/>
        </p:spPr>
        <p:style>
          <a:lnRef idx="2">
            <a:schemeClr val="accent1"/>
          </a:lnRef>
          <a:fillRef idx="0">
            <a:schemeClr val="accent1"/>
          </a:fillRef>
          <a:effectRef idx="1">
            <a:schemeClr val="accent1"/>
          </a:effectRef>
          <a:fontRef idx="minor">
            <a:schemeClr val="tx1"/>
          </a:fontRef>
        </p:style>
        <p:txBody>
          <a:bodyPr lIns="102870" tIns="51435" rIns="102870" bIns="51435" rtlCol="0" anchor="ctr"/>
          <a:lstStyle/>
          <a:p>
            <a:pPr algn="ctr"/>
            <a:endParaRPr kumimoji="1" lang="zh-CN" altLang="en-US"/>
          </a:p>
        </p:txBody>
      </p:sp>
      <p:sp>
        <p:nvSpPr>
          <p:cNvPr id="14" name="文本框 13"/>
          <p:cNvSpPr txBox="1"/>
          <p:nvPr/>
        </p:nvSpPr>
        <p:spPr>
          <a:xfrm>
            <a:off x="225100" y="1956025"/>
            <a:ext cx="437717" cy="2042867"/>
          </a:xfrm>
          <a:prstGeom prst="rect">
            <a:avLst/>
          </a:prstGeom>
          <a:solidFill>
            <a:srgbClr val="DA4C3C"/>
          </a:solidFill>
          <a:ln>
            <a:noFill/>
          </a:ln>
          <a:effectLst/>
        </p:spPr>
        <p:style>
          <a:lnRef idx="1">
            <a:schemeClr val="accent1"/>
          </a:lnRef>
          <a:fillRef idx="2">
            <a:schemeClr val="accent1"/>
          </a:fillRef>
          <a:effectRef idx="1">
            <a:schemeClr val="accent1"/>
          </a:effectRef>
          <a:fontRef idx="minor">
            <a:schemeClr val="dk1"/>
          </a:fontRef>
        </p:style>
        <p:txBody>
          <a:bodyPr wrap="square" lIns="102870" tIns="51435" rIns="102870" bIns="51435" rtlCol="0">
            <a:spAutoFit/>
          </a:bodyPr>
          <a:lstStyle/>
          <a:p>
            <a:r>
              <a:rPr kumimoji="1" lang="zh-CN" altLang="en-US" sz="1800" dirty="0" smtClean="0">
                <a:solidFill>
                  <a:schemeClr val="bg1"/>
                </a:solidFill>
                <a:latin typeface="微软雅黑"/>
                <a:ea typeface="微软雅黑"/>
                <a:cs typeface="微软雅黑"/>
              </a:rPr>
              <a:t>多来源数据集成</a:t>
            </a:r>
            <a:endParaRPr kumimoji="1" lang="zh-CN" altLang="en-US" sz="1800" dirty="0">
              <a:solidFill>
                <a:schemeClr val="bg1"/>
              </a:solidFill>
              <a:latin typeface="微软雅黑"/>
              <a:ea typeface="微软雅黑"/>
              <a:cs typeface="微软雅黑"/>
            </a:endParaRPr>
          </a:p>
        </p:txBody>
      </p:sp>
      <p:sp>
        <p:nvSpPr>
          <p:cNvPr id="17" name="AutoShape 13"/>
          <p:cNvSpPr>
            <a:spLocks noChangeArrowheads="1"/>
          </p:cNvSpPr>
          <p:nvPr/>
        </p:nvSpPr>
        <p:spPr bwMode="auto">
          <a:xfrm>
            <a:off x="396875" y="0"/>
            <a:ext cx="431800" cy="73025"/>
          </a:xfrm>
          <a:prstGeom prst="flowChartProcess">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8" name="Text Box 14"/>
          <p:cNvSpPr txBox="1">
            <a:spLocks noChangeArrowheads="1"/>
          </p:cNvSpPr>
          <p:nvPr/>
        </p:nvSpPr>
        <p:spPr bwMode="auto">
          <a:xfrm>
            <a:off x="288925" y="12700"/>
            <a:ext cx="5594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DA4C3C"/>
                </a:solidFill>
                <a:latin typeface="黑体" pitchFamily="49" charset="-122"/>
                <a:ea typeface="黑体" pitchFamily="49" charset="-122"/>
                <a:sym typeface="Calibri" pitchFamily="34" charset="0"/>
              </a:rPr>
              <a:t>数据化监控</a:t>
            </a:r>
            <a:r>
              <a:rPr lang="en-US" altLang="zh-CN" sz="2800" b="1" dirty="0">
                <a:solidFill>
                  <a:srgbClr val="DA4C3C"/>
                </a:solidFill>
                <a:latin typeface="黑体" pitchFamily="49" charset="-122"/>
                <a:ea typeface="黑体" pitchFamily="49" charset="-122"/>
                <a:sym typeface="Calibri" pitchFamily="34" charset="0"/>
              </a:rPr>
              <a:t>—</a:t>
            </a:r>
            <a:r>
              <a:rPr lang="zh-CN" altLang="en-US" sz="2800" b="1" dirty="0">
                <a:solidFill>
                  <a:srgbClr val="DA4C3C"/>
                </a:solidFill>
                <a:latin typeface="黑体" pitchFamily="49" charset="-122"/>
                <a:ea typeface="黑体" pitchFamily="49" charset="-122"/>
                <a:sym typeface="Calibri" pitchFamily="34" charset="0"/>
              </a:rPr>
              <a:t>下一代监控解决方案</a:t>
            </a:r>
          </a:p>
        </p:txBody>
      </p:sp>
      <p:pic>
        <p:nvPicPr>
          <p:cNvPr id="1026" name="Picture 2" descr="E:\工作\其他\ppt\ppt_icon\7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120" y="5723336"/>
            <a:ext cx="634909" cy="720000"/>
          </a:xfrm>
          <a:prstGeom prst="rect">
            <a:avLst/>
          </a:prstGeom>
          <a:noFill/>
          <a:extLst>
            <a:ext uri="{909E8E84-426E-40DD-AFC4-6F175D3DCCD1}">
              <a14:hiddenFill xmlns:a14="http://schemas.microsoft.com/office/drawing/2010/main">
                <a:solidFill>
                  <a:srgbClr val="FFFFFF"/>
                </a:solidFill>
              </a14:hiddenFill>
            </a:ext>
          </a:extLst>
        </p:spPr>
      </p:pic>
      <p:sp>
        <p:nvSpPr>
          <p:cNvPr id="19" name="AutoShape 19"/>
          <p:cNvSpPr>
            <a:spLocks noChangeArrowheads="1"/>
          </p:cNvSpPr>
          <p:nvPr/>
        </p:nvSpPr>
        <p:spPr bwMode="auto">
          <a:xfrm>
            <a:off x="1123950" y="5749955"/>
            <a:ext cx="2296505" cy="345160"/>
          </a:xfrm>
          <a:prstGeom prst="roundRect">
            <a:avLst>
              <a:gd name="adj" fmla="val 16667"/>
            </a:avLst>
          </a:prstGeom>
          <a:solidFill>
            <a:srgbClr val="DA4C3C"/>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监控数据化带来的好处</a:t>
            </a:r>
            <a:endParaRPr lang="zh-CN" altLang="en-US" sz="1600" dirty="0">
              <a:solidFill>
                <a:schemeClr val="bg1"/>
              </a:solidFill>
              <a:ea typeface="微软雅黑" pitchFamily="34" charset="-122"/>
            </a:endParaRPr>
          </a:p>
        </p:txBody>
      </p:sp>
      <p:sp>
        <p:nvSpPr>
          <p:cNvPr id="20" name="Text Box 20"/>
          <p:cNvSpPr txBox="1">
            <a:spLocks noChangeArrowheads="1"/>
          </p:cNvSpPr>
          <p:nvPr/>
        </p:nvSpPr>
        <p:spPr bwMode="auto">
          <a:xfrm>
            <a:off x="1036638" y="6137977"/>
            <a:ext cx="5534167" cy="38779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en-US" sz="1600" dirty="0" smtClean="0">
                <a:ea typeface="微软雅黑" pitchFamily="34" charset="-122"/>
              </a:rPr>
              <a:t>屏幕操作清晰，监控录像搜索，支持主动实时预警。</a:t>
            </a:r>
            <a:endParaRPr lang="zh-CN" altLang="zh-CN" sz="1600" dirty="0">
              <a:ea typeface="微软雅黑" pitchFamily="34" charset="-122"/>
            </a:endParaRPr>
          </a:p>
        </p:txBody>
      </p:sp>
      <p:sp>
        <p:nvSpPr>
          <p:cNvPr id="6" name="TextBox 5"/>
          <p:cNvSpPr txBox="1"/>
          <p:nvPr/>
        </p:nvSpPr>
        <p:spPr>
          <a:xfrm>
            <a:off x="1742937" y="1057883"/>
            <a:ext cx="1005403"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视频摄像</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742937" y="1816250"/>
            <a:ext cx="1005403"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声音捕捉</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1742937" y="2486068"/>
            <a:ext cx="1005403" cy="338554"/>
          </a:xfrm>
          <a:prstGeom prst="rect">
            <a:avLst/>
          </a:prstGeom>
          <a:noFill/>
        </p:spPr>
        <p:txBody>
          <a:bodyPr wrap="none" rtlCol="0">
            <a:spAutoFit/>
          </a:bodyPr>
          <a:lstStyle/>
          <a:p>
            <a:r>
              <a:rPr lang="zh-CN" altLang="en-US" sz="1600" dirty="0" smtClean="0">
                <a:solidFill>
                  <a:schemeClr val="bg1"/>
                </a:solidFill>
                <a:latin typeface="微软雅黑" panose="020B0503020204020204" pitchFamily="34" charset="-122"/>
                <a:ea typeface="微软雅黑" panose="020B0503020204020204" pitchFamily="34" charset="-122"/>
              </a:rPr>
              <a:t>屏幕录像</a:t>
            </a:r>
            <a:endParaRPr lang="zh-CN" altLang="en-US" sz="1600" dirty="0">
              <a:solidFill>
                <a:schemeClr val="bg1"/>
              </a:solidFill>
              <a:latin typeface="微软雅黑" panose="020B0503020204020204" pitchFamily="34" charset="-122"/>
              <a:ea typeface="微软雅黑" panose="020B0503020204020204" pitchFamily="34" charset="-122"/>
            </a:endParaRPr>
          </a:p>
        </p:txBody>
      </p:sp>
      <p:pic>
        <p:nvPicPr>
          <p:cNvPr id="1027" name="Picture 3" descr="E:\工作\其他\ppt\ppt_icon\1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4960" y="2535910"/>
            <a:ext cx="288000" cy="2388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工作\其他\ppt\ppt_icon\1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24011" y="1093039"/>
            <a:ext cx="288000" cy="25149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工作\其他\ppt\新建文件夹\1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86154" y="1830869"/>
            <a:ext cx="188571" cy="288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工作\其他\ppt\新建文件夹\1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6905" y="3870480"/>
            <a:ext cx="238345" cy="28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6" descr="E:\工作\其他\ppt\新建文件夹\1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336905" y="4552772"/>
            <a:ext cx="238345" cy="2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72742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AutoShape 13"/>
          <p:cNvSpPr>
            <a:spLocks noChangeArrowheads="1"/>
          </p:cNvSpPr>
          <p:nvPr/>
        </p:nvSpPr>
        <p:spPr bwMode="auto">
          <a:xfrm>
            <a:off x="396875" y="0"/>
            <a:ext cx="431800" cy="73025"/>
          </a:xfrm>
          <a:prstGeom prst="flowChartProcess">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41" name="Text Box 14"/>
          <p:cNvSpPr txBox="1">
            <a:spLocks noChangeArrowheads="1"/>
          </p:cNvSpPr>
          <p:nvPr/>
        </p:nvSpPr>
        <p:spPr bwMode="auto">
          <a:xfrm>
            <a:off x="288925" y="127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DA4C3C"/>
                </a:solidFill>
                <a:latin typeface="黑体" pitchFamily="49" charset="-122"/>
                <a:ea typeface="黑体" pitchFamily="49" charset="-122"/>
                <a:sym typeface="Calibri" pitchFamily="34" charset="0"/>
              </a:rPr>
              <a:t>数据化监控实现</a:t>
            </a:r>
          </a:p>
        </p:txBody>
      </p:sp>
      <p:sp>
        <p:nvSpPr>
          <p:cNvPr id="142" name="AutoShape 3"/>
          <p:cNvSpPr>
            <a:spLocks noChangeArrowheads="1"/>
          </p:cNvSpPr>
          <p:nvPr/>
        </p:nvSpPr>
        <p:spPr bwMode="auto">
          <a:xfrm>
            <a:off x="870015" y="1358615"/>
            <a:ext cx="1482725" cy="768350"/>
          </a:xfrm>
          <a:prstGeom prst="roundRect">
            <a:avLst>
              <a:gd name="adj" fmla="val 7991"/>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170" tIns="46990" rIns="90170" bIns="46990" anchor="ctr"/>
          <a:lstStyle/>
          <a:p>
            <a:pPr algn="ctr"/>
            <a:endParaRPr lang="zh-CN" altLang="zh-CN">
              <a:solidFill>
                <a:srgbClr val="000000"/>
              </a:solidFill>
              <a:latin typeface="Calibri" pitchFamily="34" charset="0"/>
              <a:sym typeface="宋体" pitchFamily="2" charset="-122"/>
            </a:endParaRPr>
          </a:p>
        </p:txBody>
      </p:sp>
      <p:sp>
        <p:nvSpPr>
          <p:cNvPr id="143" name="AutoShape 4"/>
          <p:cNvSpPr>
            <a:spLocks noChangeArrowheads="1"/>
          </p:cNvSpPr>
          <p:nvPr/>
        </p:nvSpPr>
        <p:spPr bwMode="auto">
          <a:xfrm>
            <a:off x="841440" y="1330040"/>
            <a:ext cx="1482725" cy="768350"/>
          </a:xfrm>
          <a:prstGeom prst="roundRect">
            <a:avLst>
              <a:gd name="adj" fmla="val 7991"/>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4" name="AutoShape 6"/>
          <p:cNvSpPr>
            <a:spLocks noChangeArrowheads="1"/>
          </p:cNvSpPr>
          <p:nvPr/>
        </p:nvSpPr>
        <p:spPr bwMode="auto">
          <a:xfrm>
            <a:off x="866840" y="3344578"/>
            <a:ext cx="1485900" cy="1485900"/>
          </a:xfrm>
          <a:prstGeom prst="roundRect">
            <a:avLst>
              <a:gd name="adj" fmla="val 2806"/>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5" name="AutoShape 7"/>
          <p:cNvSpPr>
            <a:spLocks noChangeArrowheads="1"/>
          </p:cNvSpPr>
          <p:nvPr/>
        </p:nvSpPr>
        <p:spPr bwMode="auto">
          <a:xfrm>
            <a:off x="841440" y="3312828"/>
            <a:ext cx="1485900" cy="1485900"/>
          </a:xfrm>
          <a:prstGeom prst="roundRect">
            <a:avLst>
              <a:gd name="adj" fmla="val 2806"/>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6" name="AutoShape 9"/>
          <p:cNvSpPr>
            <a:spLocks noChangeArrowheads="1"/>
          </p:cNvSpPr>
          <p:nvPr/>
        </p:nvSpPr>
        <p:spPr bwMode="auto">
          <a:xfrm>
            <a:off x="3490977" y="1928528"/>
            <a:ext cx="1052513" cy="1050925"/>
          </a:xfrm>
          <a:prstGeom prst="roundRect">
            <a:avLst>
              <a:gd name="adj" fmla="val 5065"/>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7" name="AutoShape 10"/>
          <p:cNvSpPr>
            <a:spLocks noChangeArrowheads="1"/>
          </p:cNvSpPr>
          <p:nvPr/>
        </p:nvSpPr>
        <p:spPr bwMode="auto">
          <a:xfrm>
            <a:off x="3459227" y="1896778"/>
            <a:ext cx="1052513" cy="1050925"/>
          </a:xfrm>
          <a:prstGeom prst="roundRect">
            <a:avLst>
              <a:gd name="adj" fmla="val 5065"/>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8" name="AutoShape 12"/>
          <p:cNvSpPr>
            <a:spLocks noChangeArrowheads="1"/>
          </p:cNvSpPr>
          <p:nvPr/>
        </p:nvSpPr>
        <p:spPr bwMode="auto">
          <a:xfrm>
            <a:off x="5075302" y="1928528"/>
            <a:ext cx="1050925" cy="1050925"/>
          </a:xfrm>
          <a:prstGeom prst="roundRect">
            <a:avLst>
              <a:gd name="adj" fmla="val 5065"/>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49" name="AutoShape 13"/>
          <p:cNvSpPr>
            <a:spLocks noChangeArrowheads="1"/>
          </p:cNvSpPr>
          <p:nvPr/>
        </p:nvSpPr>
        <p:spPr bwMode="auto">
          <a:xfrm>
            <a:off x="5043552" y="1896778"/>
            <a:ext cx="1050925" cy="1050925"/>
          </a:xfrm>
          <a:prstGeom prst="roundRect">
            <a:avLst>
              <a:gd name="adj" fmla="val 5065"/>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50" name="Line 20"/>
          <p:cNvSpPr>
            <a:spLocks noChangeShapeType="1"/>
          </p:cNvSpPr>
          <p:nvPr/>
        </p:nvSpPr>
        <p:spPr bwMode="auto">
          <a:xfrm>
            <a:off x="1536765" y="2126965"/>
            <a:ext cx="1587" cy="1185863"/>
          </a:xfrm>
          <a:prstGeom prst="line">
            <a:avLst/>
          </a:prstGeom>
          <a:noFill/>
          <a:ln w="25400">
            <a:solidFill>
              <a:srgbClr val="DA4C3C"/>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Line 21"/>
          <p:cNvSpPr>
            <a:spLocks noChangeShapeType="1"/>
          </p:cNvSpPr>
          <p:nvPr/>
        </p:nvSpPr>
        <p:spPr bwMode="auto">
          <a:xfrm>
            <a:off x="2330515" y="4311365"/>
            <a:ext cx="1152525" cy="0"/>
          </a:xfrm>
          <a:prstGeom prst="line">
            <a:avLst/>
          </a:prstGeom>
          <a:noFill/>
          <a:ln w="25400">
            <a:solidFill>
              <a:srgbClr val="DA4C3C"/>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2" name="Line 22"/>
          <p:cNvSpPr>
            <a:spLocks noChangeShapeType="1"/>
          </p:cNvSpPr>
          <p:nvPr/>
        </p:nvSpPr>
        <p:spPr bwMode="auto">
          <a:xfrm>
            <a:off x="4491102" y="4311365"/>
            <a:ext cx="576263" cy="0"/>
          </a:xfrm>
          <a:prstGeom prst="line">
            <a:avLst/>
          </a:prstGeom>
          <a:noFill/>
          <a:ln w="25400">
            <a:solidFill>
              <a:srgbClr val="DA4C3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 name="Line 23"/>
          <p:cNvSpPr>
            <a:spLocks noChangeShapeType="1"/>
          </p:cNvSpPr>
          <p:nvPr/>
        </p:nvSpPr>
        <p:spPr bwMode="auto">
          <a:xfrm>
            <a:off x="3970402" y="2979453"/>
            <a:ext cx="0" cy="733425"/>
          </a:xfrm>
          <a:prstGeom prst="line">
            <a:avLst/>
          </a:prstGeom>
          <a:noFill/>
          <a:ln w="25400">
            <a:solidFill>
              <a:srgbClr val="DA4C3C"/>
            </a:solidFill>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154" name="AutoShape 24"/>
          <p:cNvCxnSpPr>
            <a:cxnSpLocks noChangeShapeType="1"/>
          </p:cNvCxnSpPr>
          <p:nvPr/>
        </p:nvCxnSpPr>
        <p:spPr bwMode="auto">
          <a:xfrm flipV="1">
            <a:off x="3483040" y="1896778"/>
            <a:ext cx="2084387" cy="2054225"/>
          </a:xfrm>
          <a:prstGeom prst="bentConnector4">
            <a:avLst>
              <a:gd name="adj1" fmla="val -14968"/>
              <a:gd name="adj2" fmla="val 111120"/>
            </a:avLst>
          </a:prstGeom>
          <a:noFill/>
          <a:ln w="25400">
            <a:solidFill>
              <a:srgbClr val="DA4C3C"/>
            </a:solidFill>
            <a:miter lim="800000"/>
            <a:headEnd/>
            <a:tailEnd/>
          </a:ln>
          <a:extLst>
            <a:ext uri="{909E8E84-426E-40DD-AFC4-6F175D3DCCD1}">
              <a14:hiddenFill xmlns:a14="http://schemas.microsoft.com/office/drawing/2010/main">
                <a:noFill/>
              </a14:hiddenFill>
            </a:ext>
          </a:extLst>
        </p:spPr>
      </p:cxnSp>
      <p:sp>
        <p:nvSpPr>
          <p:cNvPr id="155" name="Rectangle 25"/>
          <p:cNvSpPr>
            <a:spLocks noChangeArrowheads="1"/>
          </p:cNvSpPr>
          <p:nvPr/>
        </p:nvSpPr>
        <p:spPr bwMode="auto">
          <a:xfrm>
            <a:off x="2906777" y="1260190"/>
            <a:ext cx="3529013" cy="4321175"/>
          </a:xfrm>
          <a:prstGeom prst="rect">
            <a:avLst/>
          </a:prstGeom>
          <a:noFill/>
          <a:ln w="25400">
            <a:solidFill>
              <a:srgbClr val="DA4C3C"/>
            </a:solidFill>
            <a:prstDash val="dash"/>
            <a:miter lim="800000"/>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zh-CN">
              <a:solidFill>
                <a:srgbClr val="000000"/>
              </a:solidFill>
              <a:latin typeface="Calibri" pitchFamily="34" charset="0"/>
              <a:sym typeface="宋体" pitchFamily="2" charset="-122"/>
            </a:endParaRPr>
          </a:p>
        </p:txBody>
      </p:sp>
      <p:sp>
        <p:nvSpPr>
          <p:cNvPr id="156" name="Text Box 26"/>
          <p:cNvSpPr>
            <a:spLocks noChangeArrowheads="1"/>
          </p:cNvSpPr>
          <p:nvPr/>
        </p:nvSpPr>
        <p:spPr bwMode="auto">
          <a:xfrm>
            <a:off x="1406590" y="1471328"/>
            <a:ext cx="8953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审计及</a:t>
            </a:r>
          </a:p>
          <a:p>
            <a:pPr algn="ctr"/>
            <a:r>
              <a:rPr lang="zh-CN" altLang="en-US" sz="1400">
                <a:solidFill>
                  <a:schemeClr val="bg1"/>
                </a:solidFill>
                <a:ea typeface="微软雅黑" pitchFamily="34" charset="-122"/>
                <a:sym typeface="微软雅黑" pitchFamily="34" charset="-122"/>
              </a:rPr>
              <a:t>检查人员</a:t>
            </a:r>
            <a:endParaRPr lang="zh-CN" altLang="en-US"/>
          </a:p>
        </p:txBody>
      </p:sp>
      <p:sp>
        <p:nvSpPr>
          <p:cNvPr id="157" name="Text Box 27"/>
          <p:cNvSpPr>
            <a:spLocks noChangeArrowheads="1"/>
          </p:cNvSpPr>
          <p:nvPr/>
        </p:nvSpPr>
        <p:spPr bwMode="auto">
          <a:xfrm>
            <a:off x="3457640" y="2603215"/>
            <a:ext cx="1081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客户摄像头</a:t>
            </a:r>
          </a:p>
        </p:txBody>
      </p:sp>
      <p:sp>
        <p:nvSpPr>
          <p:cNvPr id="158" name="Text Box 28"/>
          <p:cNvSpPr>
            <a:spLocks noChangeArrowheads="1"/>
          </p:cNvSpPr>
          <p:nvPr/>
        </p:nvSpPr>
        <p:spPr bwMode="auto">
          <a:xfrm>
            <a:off x="5038790" y="2603215"/>
            <a:ext cx="10826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柜员摄像头</a:t>
            </a:r>
          </a:p>
        </p:txBody>
      </p:sp>
      <p:sp>
        <p:nvSpPr>
          <p:cNvPr id="159" name="Text Box 30"/>
          <p:cNvSpPr>
            <a:spLocks noChangeArrowheads="1"/>
          </p:cNvSpPr>
          <p:nvPr/>
        </p:nvSpPr>
        <p:spPr bwMode="auto">
          <a:xfrm>
            <a:off x="5007040" y="5197528"/>
            <a:ext cx="142875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600" b="1">
                <a:solidFill>
                  <a:srgbClr val="DA4C3C"/>
                </a:solidFill>
                <a:ea typeface="微软雅黑" pitchFamily="34" charset="-122"/>
                <a:sym typeface="微软雅黑" pitchFamily="34" charset="-122"/>
              </a:rPr>
              <a:t>业务办理现场</a:t>
            </a:r>
          </a:p>
        </p:txBody>
      </p:sp>
      <p:sp>
        <p:nvSpPr>
          <p:cNvPr id="160" name="Text Box 31"/>
          <p:cNvSpPr>
            <a:spLocks noChangeArrowheads="1"/>
          </p:cNvSpPr>
          <p:nvPr/>
        </p:nvSpPr>
        <p:spPr bwMode="auto">
          <a:xfrm>
            <a:off x="4467290" y="4328828"/>
            <a:ext cx="639762"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ea typeface="微软雅黑" pitchFamily="34" charset="-122"/>
                <a:sym typeface="微软雅黑" pitchFamily="34" charset="-122"/>
              </a:rPr>
              <a:t>拾音器</a:t>
            </a:r>
            <a:endParaRPr lang="zh-CN" altLang="en-US"/>
          </a:p>
        </p:txBody>
      </p:sp>
      <p:sp>
        <p:nvSpPr>
          <p:cNvPr id="161" name="Text Box 32"/>
          <p:cNvSpPr>
            <a:spLocks noChangeArrowheads="1"/>
          </p:cNvSpPr>
          <p:nvPr/>
        </p:nvSpPr>
        <p:spPr bwMode="auto">
          <a:xfrm>
            <a:off x="2401952" y="4024028"/>
            <a:ext cx="4889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ea typeface="微软雅黑" pitchFamily="34" charset="-122"/>
                <a:sym typeface="微软雅黑" pitchFamily="34" charset="-122"/>
              </a:rPr>
              <a:t>网络</a:t>
            </a:r>
            <a:endParaRPr lang="zh-CN" altLang="en-US">
              <a:sym typeface="宋体" pitchFamily="2" charset="-122"/>
            </a:endParaRPr>
          </a:p>
        </p:txBody>
      </p:sp>
      <p:sp>
        <p:nvSpPr>
          <p:cNvPr id="162" name="Text Box 33"/>
          <p:cNvSpPr>
            <a:spLocks noChangeArrowheads="1"/>
          </p:cNvSpPr>
          <p:nvPr/>
        </p:nvSpPr>
        <p:spPr bwMode="auto">
          <a:xfrm>
            <a:off x="1041465" y="2617503"/>
            <a:ext cx="48736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ea typeface="微软雅黑" pitchFamily="34" charset="-122"/>
                <a:sym typeface="微软雅黑" pitchFamily="34" charset="-122"/>
              </a:rPr>
              <a:t>网络</a:t>
            </a:r>
            <a:endParaRPr lang="zh-CN" altLang="en-US">
              <a:sym typeface="宋体" pitchFamily="2" charset="-122"/>
            </a:endParaRPr>
          </a:p>
        </p:txBody>
      </p:sp>
      <p:sp>
        <p:nvSpPr>
          <p:cNvPr id="163" name="Text Box 34"/>
          <p:cNvSpPr>
            <a:spLocks noChangeArrowheads="1"/>
          </p:cNvSpPr>
          <p:nvPr/>
        </p:nvSpPr>
        <p:spPr bwMode="auto">
          <a:xfrm>
            <a:off x="4208527" y="1364965"/>
            <a:ext cx="6477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ea typeface="微软雅黑" pitchFamily="34" charset="-122"/>
                <a:sym typeface="微软雅黑" pitchFamily="34" charset="-122"/>
              </a:rPr>
              <a:t>USB线</a:t>
            </a:r>
            <a:endParaRPr lang="zh-CN" altLang="en-US">
              <a:sym typeface="宋体" pitchFamily="2" charset="-122"/>
            </a:endParaRPr>
          </a:p>
        </p:txBody>
      </p:sp>
      <p:sp>
        <p:nvSpPr>
          <p:cNvPr id="164" name="Text Box 35"/>
          <p:cNvSpPr>
            <a:spLocks noChangeArrowheads="1"/>
          </p:cNvSpPr>
          <p:nvPr/>
        </p:nvSpPr>
        <p:spPr bwMode="auto">
          <a:xfrm>
            <a:off x="1033527" y="4468528"/>
            <a:ext cx="1092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CDA服务器</a:t>
            </a:r>
            <a:endParaRPr lang="zh-CN" altLang="en-US"/>
          </a:p>
        </p:txBody>
      </p:sp>
      <p:pic>
        <p:nvPicPr>
          <p:cNvPr id="165" name="Picture 36" descr="1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7665" y="3501740"/>
            <a:ext cx="942975"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6" name="Picture 37" descr="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8277" y="1479265"/>
            <a:ext cx="4492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 name="Picture 38" descr="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94177" y="2053940"/>
            <a:ext cx="5762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 name="Picture 39" descr="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81677" y="2053940"/>
            <a:ext cx="576263"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AutoShape 3"/>
          <p:cNvSpPr>
            <a:spLocks noChangeArrowheads="1"/>
          </p:cNvSpPr>
          <p:nvPr/>
        </p:nvSpPr>
        <p:spPr bwMode="auto">
          <a:xfrm>
            <a:off x="919227" y="5203540"/>
            <a:ext cx="1482725" cy="768350"/>
          </a:xfrm>
          <a:prstGeom prst="roundRect">
            <a:avLst>
              <a:gd name="adj" fmla="val 7991"/>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wrap="none" lIns="90170" tIns="46990" rIns="90170" bIns="46990" anchor="ctr"/>
          <a:lstStyle/>
          <a:p>
            <a:pPr algn="ctr"/>
            <a:endParaRPr lang="zh-CN" altLang="zh-CN">
              <a:solidFill>
                <a:srgbClr val="000000"/>
              </a:solidFill>
              <a:latin typeface="Calibri" pitchFamily="34" charset="0"/>
              <a:sym typeface="宋体" pitchFamily="2" charset="-122"/>
            </a:endParaRPr>
          </a:p>
        </p:txBody>
      </p:sp>
      <p:sp>
        <p:nvSpPr>
          <p:cNvPr id="170" name="AutoShape 4"/>
          <p:cNvSpPr>
            <a:spLocks noChangeArrowheads="1"/>
          </p:cNvSpPr>
          <p:nvPr/>
        </p:nvSpPr>
        <p:spPr bwMode="auto">
          <a:xfrm>
            <a:off x="890652" y="5174965"/>
            <a:ext cx="1482725" cy="768350"/>
          </a:xfrm>
          <a:prstGeom prst="roundRect">
            <a:avLst>
              <a:gd name="adj" fmla="val 7991"/>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71" name="Text Box 26"/>
          <p:cNvSpPr>
            <a:spLocks noChangeArrowheads="1"/>
          </p:cNvSpPr>
          <p:nvPr/>
        </p:nvSpPr>
        <p:spPr bwMode="auto">
          <a:xfrm>
            <a:off x="1535177" y="5319428"/>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业务日志</a:t>
            </a:r>
            <a:endParaRPr lang="en-US" sz="1400">
              <a:solidFill>
                <a:schemeClr val="bg1"/>
              </a:solidFill>
              <a:ea typeface="微软雅黑" pitchFamily="34" charset="-122"/>
              <a:sym typeface="微软雅黑" pitchFamily="34" charset="-122"/>
            </a:endParaRPr>
          </a:p>
          <a:p>
            <a:pPr algn="ctr"/>
            <a:r>
              <a:rPr lang="zh-CN" altLang="en-US" sz="1400">
                <a:solidFill>
                  <a:schemeClr val="bg1"/>
                </a:solidFill>
                <a:ea typeface="微软雅黑" pitchFamily="34" charset="-122"/>
                <a:sym typeface="微软雅黑" pitchFamily="34" charset="-122"/>
              </a:rPr>
              <a:t>集成</a:t>
            </a:r>
          </a:p>
        </p:txBody>
      </p:sp>
      <p:pic>
        <p:nvPicPr>
          <p:cNvPr id="172" name="Picture 36" descr="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5115" y="5319428"/>
            <a:ext cx="5302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 name="Line 20"/>
          <p:cNvSpPr>
            <a:spLocks noChangeShapeType="1"/>
          </p:cNvSpPr>
          <p:nvPr/>
        </p:nvSpPr>
        <p:spPr bwMode="auto">
          <a:xfrm flipH="1">
            <a:off x="1538352" y="4816190"/>
            <a:ext cx="1588" cy="358775"/>
          </a:xfrm>
          <a:prstGeom prst="line">
            <a:avLst/>
          </a:prstGeom>
          <a:noFill/>
          <a:ln w="25400">
            <a:solidFill>
              <a:srgbClr val="DA4C3C"/>
            </a:solidFill>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4" name="AutoShape 15"/>
          <p:cNvSpPr>
            <a:spLocks noChangeArrowheads="1"/>
          </p:cNvSpPr>
          <p:nvPr/>
        </p:nvSpPr>
        <p:spPr bwMode="auto">
          <a:xfrm>
            <a:off x="3490977" y="3754153"/>
            <a:ext cx="1052513" cy="1323975"/>
          </a:xfrm>
          <a:prstGeom prst="roundRect">
            <a:avLst>
              <a:gd name="adj" fmla="val 5065"/>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75" name="AutoShape 16"/>
          <p:cNvSpPr>
            <a:spLocks noChangeArrowheads="1"/>
          </p:cNvSpPr>
          <p:nvPr/>
        </p:nvSpPr>
        <p:spPr bwMode="auto">
          <a:xfrm>
            <a:off x="3459227" y="3712878"/>
            <a:ext cx="1052513" cy="1323975"/>
          </a:xfrm>
          <a:prstGeom prst="roundRect">
            <a:avLst>
              <a:gd name="adj" fmla="val 5065"/>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76" name="AutoShape 18"/>
          <p:cNvSpPr>
            <a:spLocks noChangeArrowheads="1"/>
          </p:cNvSpPr>
          <p:nvPr/>
        </p:nvSpPr>
        <p:spPr bwMode="auto">
          <a:xfrm>
            <a:off x="5075302" y="3744628"/>
            <a:ext cx="1050925" cy="1052512"/>
          </a:xfrm>
          <a:prstGeom prst="roundRect">
            <a:avLst>
              <a:gd name="adj" fmla="val 5065"/>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77" name="AutoShape 19"/>
          <p:cNvSpPr>
            <a:spLocks noChangeArrowheads="1"/>
          </p:cNvSpPr>
          <p:nvPr/>
        </p:nvSpPr>
        <p:spPr bwMode="auto">
          <a:xfrm>
            <a:off x="5043552" y="3712878"/>
            <a:ext cx="1050925" cy="1052512"/>
          </a:xfrm>
          <a:prstGeom prst="roundRect">
            <a:avLst>
              <a:gd name="adj" fmla="val 5065"/>
            </a:avLst>
          </a:prstGeom>
          <a:solidFill>
            <a:srgbClr val="DA4C3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zh-CN">
              <a:solidFill>
                <a:srgbClr val="000000"/>
              </a:solidFill>
              <a:latin typeface="Calibri" pitchFamily="34" charset="0"/>
              <a:sym typeface="宋体" pitchFamily="2" charset="-122"/>
            </a:endParaRPr>
          </a:p>
        </p:txBody>
      </p:sp>
      <p:sp>
        <p:nvSpPr>
          <p:cNvPr id="178" name="Text Box 29"/>
          <p:cNvSpPr>
            <a:spLocks noChangeArrowheads="1"/>
          </p:cNvSpPr>
          <p:nvPr/>
        </p:nvSpPr>
        <p:spPr bwMode="auto">
          <a:xfrm>
            <a:off x="3546540" y="4430428"/>
            <a:ext cx="9032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en-US" sz="1400">
                <a:solidFill>
                  <a:schemeClr val="bg1"/>
                </a:solidFill>
                <a:ea typeface="微软雅黑" pitchFamily="34" charset="-122"/>
                <a:sym typeface="微软雅黑" pitchFamily="34" charset="-122"/>
              </a:rPr>
              <a:t>屏幕录像</a:t>
            </a:r>
            <a:endParaRPr lang="en-US" sz="1400">
              <a:solidFill>
                <a:schemeClr val="bg1"/>
              </a:solidFill>
              <a:ea typeface="微软雅黑" pitchFamily="34" charset="-122"/>
              <a:sym typeface="微软雅黑" pitchFamily="34" charset="-122"/>
            </a:endParaRPr>
          </a:p>
          <a:p>
            <a:pPr algn="ctr"/>
            <a:r>
              <a:rPr lang="zh-CN" altLang="en-US" sz="1400">
                <a:solidFill>
                  <a:schemeClr val="bg1"/>
                </a:solidFill>
                <a:ea typeface="微软雅黑" pitchFamily="34" charset="-122"/>
                <a:sym typeface="微软雅黑" pitchFamily="34" charset="-122"/>
              </a:rPr>
              <a:t>日志获取</a:t>
            </a:r>
          </a:p>
        </p:txBody>
      </p:sp>
      <p:pic>
        <p:nvPicPr>
          <p:cNvPr id="179" name="Picture 40" descr="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4177" y="3916078"/>
            <a:ext cx="6080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41" descr="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24540" y="3957353"/>
            <a:ext cx="490537"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Text Box 34"/>
          <p:cNvSpPr>
            <a:spLocks noChangeArrowheads="1"/>
          </p:cNvSpPr>
          <p:nvPr/>
        </p:nvSpPr>
        <p:spPr bwMode="auto">
          <a:xfrm>
            <a:off x="3986277" y="3231865"/>
            <a:ext cx="64770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a:ea typeface="微软雅黑" pitchFamily="34" charset="-122"/>
                <a:sym typeface="微软雅黑" pitchFamily="34" charset="-122"/>
              </a:rPr>
              <a:t>USB线</a:t>
            </a:r>
            <a:endParaRPr lang="zh-CN" altLang="en-US">
              <a:sym typeface="宋体" pitchFamily="2" charset="-122"/>
            </a:endParaRPr>
          </a:p>
        </p:txBody>
      </p:sp>
      <p:pic>
        <p:nvPicPr>
          <p:cNvPr id="182" name="Picture 76" descr="E:\工作\其他\ppt\ppt_icon\6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99065" y="4022440"/>
            <a:ext cx="1603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组合 2"/>
          <p:cNvGrpSpPr/>
          <p:nvPr/>
        </p:nvGrpSpPr>
        <p:grpSpPr>
          <a:xfrm>
            <a:off x="7200875" y="495105"/>
            <a:ext cx="2910903" cy="1370694"/>
            <a:chOff x="7200875" y="495105"/>
            <a:chExt cx="2910903" cy="1370694"/>
          </a:xfrm>
        </p:grpSpPr>
        <p:sp>
          <p:nvSpPr>
            <p:cNvPr id="114" name="Text Box 33"/>
            <p:cNvSpPr>
              <a:spLocks noChangeArrowheads="1"/>
            </p:cNvSpPr>
            <p:nvPr/>
          </p:nvSpPr>
          <p:spPr bwMode="auto">
            <a:xfrm>
              <a:off x="7816492" y="495105"/>
              <a:ext cx="1361911"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800" dirty="0">
                  <a:latin typeface="微软雅黑" charset="0"/>
                  <a:ea typeface="微软雅黑" charset="0"/>
                  <a:cs typeface="微软雅黑" charset="0"/>
                  <a:sym typeface="微软雅黑" charset="0"/>
                </a:rPr>
                <a:t>近距离录像</a:t>
              </a:r>
            </a:p>
          </p:txBody>
        </p:sp>
        <p:sp>
          <p:nvSpPr>
            <p:cNvPr id="115" name="Text Box 33"/>
            <p:cNvSpPr>
              <a:spLocks noChangeArrowheads="1"/>
            </p:cNvSpPr>
            <p:nvPr/>
          </p:nvSpPr>
          <p:spPr bwMode="auto">
            <a:xfrm>
              <a:off x="7388938" y="900150"/>
              <a:ext cx="2722840" cy="96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70" tIns="51435" rIns="102870" bIns="51435">
              <a:spAutoFit/>
            </a:bodyPr>
            <a:lstStyle/>
            <a:p>
              <a:pPr marL="192881" indent="-192881"/>
              <a:r>
                <a:rPr lang="zh-CN" altLang="en-US" sz="1400" dirty="0">
                  <a:latin typeface="微软雅黑" charset="0"/>
                  <a:ea typeface="微软雅黑" charset="0"/>
                  <a:cs typeface="微软雅黑" charset="0"/>
                  <a:sym typeface="微软雅黑" charset="0"/>
                </a:rPr>
                <a:t>双摄像头支持</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近距离录像实现在清晰的基</a:t>
              </a:r>
            </a:p>
            <a:p>
              <a:pPr marL="192881" indent="-192881"/>
              <a:r>
                <a:rPr lang="zh-CN" altLang="en-US" sz="1400" dirty="0">
                  <a:latin typeface="微软雅黑" charset="0"/>
                  <a:ea typeface="微软雅黑" charset="0"/>
                  <a:cs typeface="微软雅黑" charset="0"/>
                  <a:sym typeface="微软雅黑" charset="0"/>
                </a:rPr>
                <a:t>础上降低存储占用</a:t>
              </a:r>
              <a:endParaRPr lang="en-US" altLang="zh-CN" sz="1400" dirty="0">
                <a:latin typeface="微软雅黑" charset="0"/>
                <a:ea typeface="微软雅黑" charset="0"/>
                <a:cs typeface="微软雅黑" charset="0"/>
                <a:sym typeface="微软雅黑" charset="0"/>
              </a:endParaRPr>
            </a:p>
            <a:p>
              <a:pPr marL="192881" indent="-192881"/>
              <a:r>
                <a:rPr lang="en-US" altLang="zh-CN" sz="1400" dirty="0">
                  <a:latin typeface="微软雅黑" charset="0"/>
                  <a:ea typeface="微软雅黑" charset="0"/>
                  <a:cs typeface="微软雅黑" charset="0"/>
                  <a:sym typeface="微软雅黑" charset="0"/>
                </a:rPr>
                <a:t>USB</a:t>
              </a:r>
              <a:r>
                <a:rPr lang="zh-CN" altLang="en-US" sz="1400" dirty="0">
                  <a:latin typeface="微软雅黑" charset="0"/>
                  <a:ea typeface="微软雅黑" charset="0"/>
                  <a:cs typeface="微软雅黑" charset="0"/>
                  <a:sym typeface="微软雅黑" charset="0"/>
                </a:rPr>
                <a:t>摄像头无需物理改造</a:t>
              </a:r>
            </a:p>
          </p:txBody>
        </p:sp>
        <p:pic>
          <p:nvPicPr>
            <p:cNvPr id="125" name="Picture 61" descr="5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31458" y="495105"/>
              <a:ext cx="590435" cy="404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 name="AutoShape 62"/>
            <p:cNvSpPr>
              <a:spLocks noChangeArrowheads="1"/>
            </p:cNvSpPr>
            <p:nvPr/>
          </p:nvSpPr>
          <p:spPr bwMode="auto">
            <a:xfrm>
              <a:off x="7205559" y="996107"/>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2" name="AutoShape 62"/>
            <p:cNvSpPr>
              <a:spLocks noChangeArrowheads="1"/>
            </p:cNvSpPr>
            <p:nvPr/>
          </p:nvSpPr>
          <p:spPr bwMode="auto">
            <a:xfrm>
              <a:off x="7200875" y="1222290"/>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3" name="AutoShape 62"/>
            <p:cNvSpPr>
              <a:spLocks noChangeArrowheads="1"/>
            </p:cNvSpPr>
            <p:nvPr/>
          </p:nvSpPr>
          <p:spPr bwMode="auto">
            <a:xfrm>
              <a:off x="7200875" y="1605422"/>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2" name="组合 1"/>
          <p:cNvGrpSpPr/>
          <p:nvPr/>
        </p:nvGrpSpPr>
        <p:grpSpPr>
          <a:xfrm>
            <a:off x="7200875" y="2043456"/>
            <a:ext cx="2910903" cy="1155250"/>
            <a:chOff x="7200875" y="1995150"/>
            <a:chExt cx="2910903" cy="1155250"/>
          </a:xfrm>
        </p:grpSpPr>
        <p:sp>
          <p:nvSpPr>
            <p:cNvPr id="116" name="Text Box 33"/>
            <p:cNvSpPr>
              <a:spLocks noChangeArrowheads="1"/>
            </p:cNvSpPr>
            <p:nvPr/>
          </p:nvSpPr>
          <p:spPr bwMode="auto">
            <a:xfrm>
              <a:off x="7816492" y="1995334"/>
              <a:ext cx="1361911"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800">
                  <a:latin typeface="微软雅黑" charset="0"/>
                  <a:ea typeface="微软雅黑" charset="0"/>
                  <a:cs typeface="微软雅黑" charset="0"/>
                  <a:sym typeface="微软雅黑" charset="0"/>
                </a:rPr>
                <a:t>近距离录音</a:t>
              </a:r>
            </a:p>
          </p:txBody>
        </p:sp>
        <p:sp>
          <p:nvSpPr>
            <p:cNvPr id="117" name="Text Box 33"/>
            <p:cNvSpPr>
              <a:spLocks noChangeArrowheads="1"/>
            </p:cNvSpPr>
            <p:nvPr/>
          </p:nvSpPr>
          <p:spPr bwMode="auto">
            <a:xfrm>
              <a:off x="7388938" y="2400195"/>
              <a:ext cx="2722840" cy="75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102870" tIns="51435" rIns="102870" bIns="51435">
              <a:spAutoFit/>
            </a:bodyPr>
            <a:lstStyle/>
            <a:p>
              <a:pPr marL="192881" indent="-192881"/>
              <a:r>
                <a:rPr lang="zh-CN" altLang="en-US" sz="1400" dirty="0">
                  <a:latin typeface="微软雅黑" charset="0"/>
                  <a:ea typeface="微软雅黑" charset="0"/>
                  <a:cs typeface="微软雅黑" charset="0"/>
                  <a:sym typeface="微软雅黑" charset="0"/>
                </a:rPr>
                <a:t>近距离录音避免柜台间影响</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与原有柜面拾音器可以集成</a:t>
              </a:r>
              <a:endParaRPr lang="en-US" altLang="zh-CN" sz="1400" dirty="0">
                <a:latin typeface="微软雅黑" charset="0"/>
                <a:ea typeface="微软雅黑" charset="0"/>
                <a:cs typeface="微软雅黑" charset="0"/>
                <a:sym typeface="微软雅黑" charset="0"/>
              </a:endParaRPr>
            </a:p>
            <a:p>
              <a:pPr marL="192881" indent="-192881"/>
              <a:r>
                <a:rPr lang="en-US" altLang="zh-CN" sz="1400" dirty="0">
                  <a:latin typeface="微软雅黑" charset="0"/>
                  <a:ea typeface="微软雅黑" charset="0"/>
                  <a:cs typeface="微软雅黑" charset="0"/>
                  <a:sym typeface="微软雅黑" charset="0"/>
                </a:rPr>
                <a:t>USB</a:t>
              </a:r>
              <a:r>
                <a:rPr lang="zh-CN" altLang="en-US" sz="1400" dirty="0">
                  <a:latin typeface="微软雅黑" charset="0"/>
                  <a:ea typeface="微软雅黑" charset="0"/>
                  <a:cs typeface="微软雅黑" charset="0"/>
                  <a:sym typeface="微软雅黑" charset="0"/>
                </a:rPr>
                <a:t>设备无需物理改造</a:t>
              </a:r>
            </a:p>
          </p:txBody>
        </p:sp>
        <p:pic>
          <p:nvPicPr>
            <p:cNvPr id="122" name="Picture 58" descr="4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90403" y="1995150"/>
              <a:ext cx="343578" cy="40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 name="AutoShape 62"/>
            <p:cNvSpPr>
              <a:spLocks noChangeArrowheads="1"/>
            </p:cNvSpPr>
            <p:nvPr/>
          </p:nvSpPr>
          <p:spPr bwMode="auto">
            <a:xfrm>
              <a:off x="7200875" y="2496820"/>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5" name="AutoShape 62"/>
            <p:cNvSpPr>
              <a:spLocks noChangeArrowheads="1"/>
            </p:cNvSpPr>
            <p:nvPr/>
          </p:nvSpPr>
          <p:spPr bwMode="auto">
            <a:xfrm>
              <a:off x="7200875" y="2703892"/>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6" name="AutoShape 62"/>
            <p:cNvSpPr>
              <a:spLocks noChangeArrowheads="1"/>
            </p:cNvSpPr>
            <p:nvPr/>
          </p:nvSpPr>
          <p:spPr bwMode="auto">
            <a:xfrm>
              <a:off x="7200875" y="2910964"/>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4" name="组合 3"/>
          <p:cNvGrpSpPr/>
          <p:nvPr/>
        </p:nvGrpSpPr>
        <p:grpSpPr>
          <a:xfrm>
            <a:off x="7200875" y="3376363"/>
            <a:ext cx="3135928" cy="1377320"/>
            <a:chOff x="7200875" y="3395969"/>
            <a:chExt cx="3135928" cy="1377320"/>
          </a:xfrm>
        </p:grpSpPr>
        <p:sp>
          <p:nvSpPr>
            <p:cNvPr id="118" name="Text Box 33"/>
            <p:cNvSpPr>
              <a:spLocks noChangeArrowheads="1"/>
            </p:cNvSpPr>
            <p:nvPr/>
          </p:nvSpPr>
          <p:spPr bwMode="auto">
            <a:xfrm>
              <a:off x="7816491" y="3395969"/>
              <a:ext cx="1592744"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800" dirty="0">
                  <a:latin typeface="微软雅黑" charset="0"/>
                  <a:ea typeface="微软雅黑" charset="0"/>
                  <a:cs typeface="微软雅黑" charset="0"/>
                  <a:sym typeface="微软雅黑" charset="0"/>
                </a:rPr>
                <a:t>无损屏幕录像</a:t>
              </a:r>
            </a:p>
          </p:txBody>
        </p:sp>
        <p:sp>
          <p:nvSpPr>
            <p:cNvPr id="119" name="Text Box 33"/>
            <p:cNvSpPr>
              <a:spLocks noChangeArrowheads="1"/>
            </p:cNvSpPr>
            <p:nvPr/>
          </p:nvSpPr>
          <p:spPr bwMode="auto">
            <a:xfrm>
              <a:off x="7388937" y="3807640"/>
              <a:ext cx="2947866" cy="96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square" lIns="102870" tIns="51435" rIns="102870" bIns="51435">
              <a:spAutoFit/>
            </a:bodyPr>
            <a:lstStyle/>
            <a:p>
              <a:pPr marL="192881" indent="-192881"/>
              <a:r>
                <a:rPr lang="zh-CN" altLang="en-US" sz="1400" dirty="0">
                  <a:latin typeface="微软雅黑" charset="0"/>
                  <a:ea typeface="微软雅黑" charset="0"/>
                  <a:cs typeface="微软雅黑" charset="0"/>
                  <a:sym typeface="微软雅黑" charset="0"/>
                </a:rPr>
                <a:t>真正看清屏幕操作</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超小带宽、存储占用</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结合视频，真正防范内部</a:t>
              </a:r>
              <a:r>
                <a:rPr lang="zh-CN" altLang="en-US" sz="1400" dirty="0" smtClean="0">
                  <a:latin typeface="微软雅黑" charset="0"/>
                  <a:ea typeface="微软雅黑" charset="0"/>
                  <a:cs typeface="微软雅黑" charset="0"/>
                  <a:sym typeface="微软雅黑" charset="0"/>
                </a:rPr>
                <a:t>操作风险</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可实时远程在线监控</a:t>
              </a:r>
            </a:p>
          </p:txBody>
        </p:sp>
        <p:pic>
          <p:nvPicPr>
            <p:cNvPr id="123" name="Picture 59" descr="39"/>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90402" y="3396099"/>
              <a:ext cx="428638" cy="37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AutoShape 62"/>
            <p:cNvSpPr>
              <a:spLocks noChangeArrowheads="1"/>
            </p:cNvSpPr>
            <p:nvPr/>
          </p:nvSpPr>
          <p:spPr bwMode="auto">
            <a:xfrm>
              <a:off x="7200875" y="3901329"/>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8" name="AutoShape 62"/>
            <p:cNvSpPr>
              <a:spLocks noChangeArrowheads="1"/>
            </p:cNvSpPr>
            <p:nvPr/>
          </p:nvSpPr>
          <p:spPr bwMode="auto">
            <a:xfrm>
              <a:off x="7200875" y="4108401"/>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9" name="AutoShape 62"/>
            <p:cNvSpPr>
              <a:spLocks noChangeArrowheads="1"/>
            </p:cNvSpPr>
            <p:nvPr/>
          </p:nvSpPr>
          <p:spPr bwMode="auto">
            <a:xfrm>
              <a:off x="7200875" y="4315473"/>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0" name="AutoShape 62"/>
            <p:cNvSpPr>
              <a:spLocks noChangeArrowheads="1"/>
            </p:cNvSpPr>
            <p:nvPr/>
          </p:nvSpPr>
          <p:spPr bwMode="auto">
            <a:xfrm>
              <a:off x="7200875" y="4520352"/>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grpSp>
        <p:nvGrpSpPr>
          <p:cNvPr id="5" name="组合 4"/>
          <p:cNvGrpSpPr/>
          <p:nvPr/>
        </p:nvGrpSpPr>
        <p:grpSpPr>
          <a:xfrm>
            <a:off x="7200875" y="4931341"/>
            <a:ext cx="2910903" cy="1594434"/>
            <a:chOff x="7200875" y="4931341"/>
            <a:chExt cx="2910903" cy="1594434"/>
          </a:xfrm>
        </p:grpSpPr>
        <p:sp>
          <p:nvSpPr>
            <p:cNvPr id="120" name="Text Box 33"/>
            <p:cNvSpPr>
              <a:spLocks noChangeArrowheads="1"/>
            </p:cNvSpPr>
            <p:nvPr/>
          </p:nvSpPr>
          <p:spPr bwMode="auto">
            <a:xfrm>
              <a:off x="7816492" y="4933035"/>
              <a:ext cx="1361911" cy="380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800">
                  <a:latin typeface="微软雅黑" charset="0"/>
                  <a:ea typeface="微软雅黑" charset="0"/>
                  <a:cs typeface="微软雅黑" charset="0"/>
                  <a:sym typeface="微软雅黑" charset="0"/>
                </a:rPr>
                <a:t>数据化集成</a:t>
              </a:r>
            </a:p>
          </p:txBody>
        </p:sp>
        <p:sp>
          <p:nvSpPr>
            <p:cNvPr id="121" name="Text Box 33"/>
            <p:cNvSpPr>
              <a:spLocks noChangeArrowheads="1"/>
            </p:cNvSpPr>
            <p:nvPr/>
          </p:nvSpPr>
          <p:spPr bwMode="auto">
            <a:xfrm>
              <a:off x="7388938" y="5344682"/>
              <a:ext cx="2722840" cy="1181093"/>
            </a:xfrm>
            <a:prstGeom prst="rect">
              <a:avLst/>
            </a:prstGeom>
            <a:solidFill>
              <a:schemeClr val="bg1"/>
            </a:solidFill>
            <a:ln>
              <a:noFill/>
            </a:ln>
            <a:extLst/>
          </p:spPr>
          <p:txBody>
            <a:bodyPr lIns="102870" tIns="51435" rIns="102870" bIns="51435">
              <a:spAutoFit/>
            </a:bodyPr>
            <a:lstStyle/>
            <a:p>
              <a:pPr marL="192881" indent="-192881"/>
              <a:r>
                <a:rPr lang="zh-CN" altLang="en-US" sz="1400" dirty="0">
                  <a:latin typeface="微软雅黑" charset="0"/>
                  <a:ea typeface="微软雅黑" charset="0"/>
                  <a:cs typeface="微软雅黑" charset="0"/>
                  <a:sym typeface="微软雅黑" charset="0"/>
                </a:rPr>
                <a:t>自带日志捕捉能力，可自动补</a:t>
              </a:r>
              <a:r>
                <a:rPr lang="zh-CN" altLang="en-US" sz="1400" dirty="0" smtClean="0">
                  <a:latin typeface="微软雅黑" charset="0"/>
                  <a:ea typeface="微软雅黑" charset="0"/>
                  <a:cs typeface="微软雅黑" charset="0"/>
                  <a:sym typeface="微软雅黑" charset="0"/>
                </a:rPr>
                <a:t>全</a:t>
              </a:r>
              <a:endParaRPr lang="en-US" altLang="zh-CN" sz="1400" dirty="0" smtClean="0">
                <a:latin typeface="微软雅黑" charset="0"/>
                <a:ea typeface="微软雅黑" charset="0"/>
                <a:cs typeface="微软雅黑" charset="0"/>
                <a:sym typeface="微软雅黑" charset="0"/>
              </a:endParaRPr>
            </a:p>
            <a:p>
              <a:pPr marL="192881" indent="-192881"/>
              <a:r>
                <a:rPr lang="zh-CN" altLang="en-US" sz="1400" dirty="0" smtClean="0">
                  <a:latin typeface="微软雅黑" charset="0"/>
                  <a:ea typeface="微软雅黑" charset="0"/>
                  <a:cs typeface="微软雅黑" charset="0"/>
                  <a:sym typeface="微软雅黑" charset="0"/>
                </a:rPr>
                <a:t>业务</a:t>
              </a:r>
              <a:r>
                <a:rPr lang="zh-CN" altLang="en-US" sz="1400" dirty="0">
                  <a:latin typeface="微软雅黑" charset="0"/>
                  <a:ea typeface="微软雅黑" charset="0"/>
                  <a:cs typeface="微软雅黑" charset="0"/>
                  <a:sym typeface="微软雅黑" charset="0"/>
                </a:rPr>
                <a:t>数据</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实现视频可检索</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实时告警操作</a:t>
              </a:r>
              <a:endParaRPr lang="en-US" altLang="zh-CN" sz="1400" dirty="0">
                <a:latin typeface="微软雅黑" charset="0"/>
                <a:ea typeface="微软雅黑" charset="0"/>
                <a:cs typeface="微软雅黑" charset="0"/>
                <a:sym typeface="微软雅黑" charset="0"/>
              </a:endParaRPr>
            </a:p>
            <a:p>
              <a:pPr marL="192881" indent="-192881"/>
              <a:r>
                <a:rPr lang="zh-CN" altLang="en-US" sz="1400" dirty="0">
                  <a:latin typeface="微软雅黑" charset="0"/>
                  <a:ea typeface="微软雅黑" charset="0"/>
                  <a:cs typeface="微软雅黑" charset="0"/>
                  <a:sym typeface="微软雅黑" charset="0"/>
                </a:rPr>
                <a:t>后续大数据分析   </a:t>
              </a:r>
            </a:p>
          </p:txBody>
        </p:sp>
        <p:pic>
          <p:nvPicPr>
            <p:cNvPr id="124" name="Picture 60" descr="50"/>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90403" y="4931341"/>
              <a:ext cx="374546" cy="377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AutoShape 62"/>
            <p:cNvSpPr>
              <a:spLocks noChangeArrowheads="1"/>
            </p:cNvSpPr>
            <p:nvPr/>
          </p:nvSpPr>
          <p:spPr bwMode="auto">
            <a:xfrm>
              <a:off x="7200875" y="5452955"/>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2" name="AutoShape 62"/>
            <p:cNvSpPr>
              <a:spLocks noChangeArrowheads="1"/>
            </p:cNvSpPr>
            <p:nvPr/>
          </p:nvSpPr>
          <p:spPr bwMode="auto">
            <a:xfrm>
              <a:off x="7200875" y="5860462"/>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3" name="AutoShape 62"/>
            <p:cNvSpPr>
              <a:spLocks noChangeArrowheads="1"/>
            </p:cNvSpPr>
            <p:nvPr/>
          </p:nvSpPr>
          <p:spPr bwMode="auto">
            <a:xfrm>
              <a:off x="7200875" y="6067534"/>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4" name="AutoShape 62"/>
            <p:cNvSpPr>
              <a:spLocks noChangeArrowheads="1"/>
            </p:cNvSpPr>
            <p:nvPr/>
          </p:nvSpPr>
          <p:spPr bwMode="auto">
            <a:xfrm>
              <a:off x="7200875" y="6272413"/>
              <a:ext cx="144000" cy="144000"/>
            </a:xfrm>
            <a:prstGeom prst="diamond">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grpSp>
    </p:spTree>
    <p:extLst>
      <p:ext uri="{BB962C8B-B14F-4D97-AF65-F5344CB8AC3E}">
        <p14:creationId xmlns:p14="http://schemas.microsoft.com/office/powerpoint/2010/main" val="2146430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6"/>
          <p:cNvSpPr>
            <a:spLocks noChangeArrowheads="1"/>
          </p:cNvSpPr>
          <p:nvPr/>
        </p:nvSpPr>
        <p:spPr bwMode="auto">
          <a:xfrm>
            <a:off x="1232528" y="4413300"/>
            <a:ext cx="851356" cy="605076"/>
          </a:xfrm>
          <a:prstGeom prst="rect">
            <a:avLst/>
          </a:prstGeom>
          <a:solidFill>
            <a:srgbClr val="338DC5"/>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a:solidFill>
                  <a:schemeClr val="bg1"/>
                </a:solidFill>
                <a:latin typeface="微软雅黑" charset="0"/>
                <a:ea typeface="微软雅黑" charset="0"/>
                <a:cs typeface="微软雅黑" charset="0"/>
                <a:sym typeface="微软雅黑" charset="0"/>
              </a:rPr>
              <a:t>用户</a:t>
            </a:r>
            <a:endParaRPr lang="en-US" altLang="zh-CN" sz="1400">
              <a:solidFill>
                <a:schemeClr val="bg1"/>
              </a:solidFill>
              <a:latin typeface="微软雅黑" charset="0"/>
              <a:ea typeface="微软雅黑" charset="0"/>
              <a:cs typeface="微软雅黑" charset="0"/>
              <a:sym typeface="微软雅黑" charset="0"/>
            </a:endParaRPr>
          </a:p>
          <a:p>
            <a:pPr algn="ctr"/>
            <a:r>
              <a:rPr lang="zh-CN" altLang="en-US" sz="1400">
                <a:solidFill>
                  <a:schemeClr val="bg1"/>
                </a:solidFill>
                <a:latin typeface="微软雅黑" charset="0"/>
                <a:ea typeface="微软雅黑" charset="0"/>
                <a:cs typeface="微软雅黑" charset="0"/>
                <a:sym typeface="微软雅黑" charset="0"/>
              </a:rPr>
              <a:t>开机</a:t>
            </a:r>
          </a:p>
        </p:txBody>
      </p:sp>
      <p:cxnSp>
        <p:nvCxnSpPr>
          <p:cNvPr id="42" name="直线箭头连接符 10"/>
          <p:cNvCxnSpPr>
            <a:cxnSpLocks noChangeShapeType="1"/>
          </p:cNvCxnSpPr>
          <p:nvPr/>
        </p:nvCxnSpPr>
        <p:spPr bwMode="auto">
          <a:xfrm>
            <a:off x="1658206" y="3053129"/>
            <a:ext cx="0" cy="453390"/>
          </a:xfrm>
          <a:prstGeom prst="straightConnector1">
            <a:avLst/>
          </a:prstGeom>
          <a:noFill/>
          <a:ln w="25400">
            <a:solidFill>
              <a:srgbClr val="338DC5"/>
            </a:solidFill>
            <a:bevel/>
            <a:headEnd/>
            <a:tailEnd type="arrow" w="med" len="med"/>
          </a:ln>
          <a:extLst>
            <a:ext uri="{909E8E84-426E-40DD-AFC4-6F175D3DCCD1}">
              <a14:hiddenFill xmlns:a14="http://schemas.microsoft.com/office/drawing/2010/main">
                <a:noFill/>
              </a14:hiddenFill>
            </a:ext>
          </a:extLst>
        </p:spPr>
      </p:cxnSp>
      <p:sp>
        <p:nvSpPr>
          <p:cNvPr id="43" name="Text Box 33"/>
          <p:cNvSpPr>
            <a:spLocks noChangeArrowheads="1"/>
          </p:cNvSpPr>
          <p:nvPr/>
        </p:nvSpPr>
        <p:spPr bwMode="auto">
          <a:xfrm>
            <a:off x="923775" y="1845255"/>
            <a:ext cx="1438855"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pPr algn="ctr"/>
            <a:r>
              <a:rPr lang="zh-CN" altLang="en-US" sz="1600" dirty="0">
                <a:latin typeface="微软雅黑" charset="0"/>
                <a:ea typeface="微软雅黑" charset="0"/>
                <a:cs typeface="微软雅黑" charset="0"/>
                <a:sym typeface="微软雅黑" charset="0"/>
              </a:rPr>
              <a:t>开始全程录屏</a:t>
            </a:r>
            <a:endParaRPr lang="en-US" altLang="zh-CN" sz="1600" dirty="0">
              <a:latin typeface="微软雅黑" charset="0"/>
              <a:ea typeface="微软雅黑" charset="0"/>
              <a:cs typeface="微软雅黑" charset="0"/>
              <a:sym typeface="微软雅黑" charset="0"/>
            </a:endParaRPr>
          </a:p>
          <a:p>
            <a:pPr algn="ctr"/>
            <a:r>
              <a:rPr lang="zh-CN" altLang="en-US" sz="1600" dirty="0">
                <a:latin typeface="微软雅黑" charset="0"/>
                <a:ea typeface="微软雅黑" charset="0"/>
                <a:cs typeface="微软雅黑" charset="0"/>
                <a:sym typeface="微软雅黑" charset="0"/>
              </a:rPr>
              <a:t>和日志捕捉</a:t>
            </a:r>
          </a:p>
        </p:txBody>
      </p:sp>
      <p:sp>
        <p:nvSpPr>
          <p:cNvPr id="44" name="矩形 20"/>
          <p:cNvSpPr>
            <a:spLocks noChangeArrowheads="1"/>
          </p:cNvSpPr>
          <p:nvPr/>
        </p:nvSpPr>
        <p:spPr bwMode="auto">
          <a:xfrm>
            <a:off x="2593947" y="4413300"/>
            <a:ext cx="765096" cy="605076"/>
          </a:xfrm>
          <a:prstGeom prst="rect">
            <a:avLst/>
          </a:prstGeom>
          <a:solidFill>
            <a:srgbClr val="48AD69"/>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a:solidFill>
                  <a:schemeClr val="bg1"/>
                </a:solidFill>
                <a:latin typeface="微软雅黑" charset="0"/>
                <a:ea typeface="微软雅黑" charset="0"/>
                <a:cs typeface="微软雅黑" charset="0"/>
                <a:sym typeface="微软雅黑" charset="0"/>
              </a:rPr>
              <a:t>用户手</a:t>
            </a:r>
            <a:endParaRPr lang="en-US" altLang="zh-CN" sz="1400">
              <a:solidFill>
                <a:schemeClr val="bg1"/>
              </a:solidFill>
              <a:latin typeface="微软雅黑" charset="0"/>
              <a:ea typeface="微软雅黑" charset="0"/>
              <a:cs typeface="微软雅黑" charset="0"/>
              <a:sym typeface="微软雅黑" charset="0"/>
            </a:endParaRPr>
          </a:p>
          <a:p>
            <a:pPr algn="ctr"/>
            <a:r>
              <a:rPr lang="zh-CN" altLang="en-US" sz="1400">
                <a:solidFill>
                  <a:schemeClr val="bg1"/>
                </a:solidFill>
                <a:latin typeface="微软雅黑" charset="0"/>
                <a:ea typeface="微软雅黑" charset="0"/>
                <a:cs typeface="微软雅黑" charset="0"/>
                <a:sym typeface="微软雅黑" charset="0"/>
              </a:rPr>
              <a:t>动启用</a:t>
            </a:r>
            <a:endParaRPr lang="en-US" altLang="zh-CN" sz="1400">
              <a:solidFill>
                <a:schemeClr val="bg1"/>
              </a:solidFill>
              <a:latin typeface="微软雅黑" charset="0"/>
              <a:ea typeface="微软雅黑" charset="0"/>
              <a:cs typeface="微软雅黑" charset="0"/>
              <a:sym typeface="微软雅黑" charset="0"/>
            </a:endParaRPr>
          </a:p>
        </p:txBody>
      </p:sp>
      <p:sp>
        <p:nvSpPr>
          <p:cNvPr id="46" name="Text Box 33"/>
          <p:cNvSpPr>
            <a:spLocks noChangeArrowheads="1"/>
          </p:cNvSpPr>
          <p:nvPr/>
        </p:nvSpPr>
        <p:spPr bwMode="auto">
          <a:xfrm>
            <a:off x="3742118" y="1845255"/>
            <a:ext cx="1028487"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600" dirty="0">
                <a:latin typeface="微软雅黑" charset="0"/>
                <a:ea typeface="微软雅黑" charset="0"/>
                <a:cs typeface="微软雅黑" charset="0"/>
                <a:sym typeface="微软雅黑" charset="0"/>
              </a:rPr>
              <a:t>开始业务</a:t>
            </a:r>
            <a:endParaRPr lang="en-US" altLang="zh-CN" sz="1600" dirty="0">
              <a:latin typeface="微软雅黑" charset="0"/>
              <a:ea typeface="微软雅黑" charset="0"/>
              <a:cs typeface="微软雅黑" charset="0"/>
              <a:sym typeface="微软雅黑" charset="0"/>
            </a:endParaRPr>
          </a:p>
          <a:p>
            <a:r>
              <a:rPr lang="zh-CN" altLang="en-US" sz="1600" dirty="0">
                <a:latin typeface="微软雅黑" charset="0"/>
                <a:ea typeface="微软雅黑" charset="0"/>
                <a:cs typeface="微软雅黑" charset="0"/>
                <a:sym typeface="微软雅黑" charset="0"/>
              </a:rPr>
              <a:t>录像录音</a:t>
            </a:r>
          </a:p>
        </p:txBody>
      </p:sp>
      <p:sp>
        <p:nvSpPr>
          <p:cNvPr id="47" name="矩形 24"/>
          <p:cNvSpPr>
            <a:spLocks noChangeArrowheads="1"/>
          </p:cNvSpPr>
          <p:nvPr/>
        </p:nvSpPr>
        <p:spPr bwMode="auto">
          <a:xfrm>
            <a:off x="3527814" y="4413300"/>
            <a:ext cx="935743" cy="605076"/>
          </a:xfrm>
          <a:prstGeom prst="rect">
            <a:avLst/>
          </a:prstGeom>
          <a:solidFill>
            <a:srgbClr val="48AD69"/>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dirty="0">
                <a:solidFill>
                  <a:schemeClr val="bg1"/>
                </a:solidFill>
                <a:latin typeface="微软雅黑" charset="0"/>
                <a:ea typeface="微软雅黑" charset="0"/>
                <a:cs typeface="微软雅黑" charset="0"/>
                <a:sym typeface="微软雅黑" charset="0"/>
              </a:rPr>
              <a:t>发现到客户人脸</a:t>
            </a:r>
          </a:p>
        </p:txBody>
      </p:sp>
      <p:sp>
        <p:nvSpPr>
          <p:cNvPr id="49" name="矩形 25"/>
          <p:cNvSpPr>
            <a:spLocks noChangeArrowheads="1"/>
          </p:cNvSpPr>
          <p:nvPr/>
        </p:nvSpPr>
        <p:spPr bwMode="auto">
          <a:xfrm>
            <a:off x="4634202" y="4413300"/>
            <a:ext cx="1192649" cy="605076"/>
          </a:xfrm>
          <a:prstGeom prst="rect">
            <a:avLst/>
          </a:prstGeom>
          <a:solidFill>
            <a:srgbClr val="48AD69"/>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a:solidFill>
                  <a:schemeClr val="bg1"/>
                </a:solidFill>
                <a:latin typeface="微软雅黑" charset="0"/>
                <a:ea typeface="微软雅黑" charset="0"/>
                <a:cs typeface="微软雅黑" charset="0"/>
                <a:sym typeface="微软雅黑" charset="0"/>
              </a:rPr>
              <a:t>检测到业务办理操作</a:t>
            </a:r>
          </a:p>
        </p:txBody>
      </p:sp>
      <p:cxnSp>
        <p:nvCxnSpPr>
          <p:cNvPr id="50" name="AutoShape 10"/>
          <p:cNvCxnSpPr>
            <a:cxnSpLocks noChangeShapeType="1"/>
          </p:cNvCxnSpPr>
          <p:nvPr/>
        </p:nvCxnSpPr>
        <p:spPr bwMode="auto">
          <a:xfrm rot="16200000" flipH="1">
            <a:off x="4538878" y="2985517"/>
            <a:ext cx="530066" cy="511940"/>
          </a:xfrm>
          <a:prstGeom prst="bentConnector3">
            <a:avLst>
              <a:gd name="adj1" fmla="val 50125"/>
            </a:avLst>
          </a:prstGeom>
          <a:noFill/>
          <a:ln w="25400">
            <a:solidFill>
              <a:srgbClr val="48AD69"/>
            </a:solidFill>
            <a:bevel/>
            <a:headEnd/>
            <a:tailEnd type="arrow" w="med" len="med"/>
          </a:ln>
          <a:extLst>
            <a:ext uri="{909E8E84-426E-40DD-AFC4-6F175D3DCCD1}">
              <a14:hiddenFill xmlns:a14="http://schemas.microsoft.com/office/drawing/2010/main">
                <a:noFill/>
              </a14:hiddenFill>
            </a:ext>
          </a:extLst>
        </p:spPr>
      </p:cxnSp>
      <p:cxnSp>
        <p:nvCxnSpPr>
          <p:cNvPr id="51" name="肘形连接符 39"/>
          <p:cNvCxnSpPr>
            <a:cxnSpLocks noChangeShapeType="1"/>
          </p:cNvCxnSpPr>
          <p:nvPr/>
        </p:nvCxnSpPr>
        <p:spPr bwMode="auto">
          <a:xfrm rot="5400000">
            <a:off x="3305912" y="2943324"/>
            <a:ext cx="530066" cy="596325"/>
          </a:xfrm>
          <a:prstGeom prst="bentConnector3">
            <a:avLst>
              <a:gd name="adj1" fmla="val 50000"/>
            </a:avLst>
          </a:prstGeom>
          <a:noFill/>
          <a:ln w="25400">
            <a:solidFill>
              <a:srgbClr val="48AD69"/>
            </a:solidFill>
            <a:bevel/>
            <a:headEnd/>
            <a:tailEnd type="arrow" w="med" len="med"/>
          </a:ln>
          <a:extLst>
            <a:ext uri="{909E8E84-426E-40DD-AFC4-6F175D3DCCD1}">
              <a14:hiddenFill xmlns:a14="http://schemas.microsoft.com/office/drawing/2010/main">
                <a:noFill/>
              </a14:hiddenFill>
            </a:ext>
          </a:extLst>
        </p:spPr>
      </p:cxnSp>
      <p:cxnSp>
        <p:nvCxnSpPr>
          <p:cNvPr id="52" name="直线箭头连接符 44"/>
          <p:cNvCxnSpPr>
            <a:cxnSpLocks noChangeShapeType="1"/>
          </p:cNvCxnSpPr>
          <p:nvPr/>
        </p:nvCxnSpPr>
        <p:spPr bwMode="auto">
          <a:xfrm>
            <a:off x="4210399" y="2978121"/>
            <a:ext cx="0" cy="528399"/>
          </a:xfrm>
          <a:prstGeom prst="straightConnector1">
            <a:avLst/>
          </a:prstGeom>
          <a:noFill/>
          <a:ln w="25400">
            <a:solidFill>
              <a:srgbClr val="48AD69"/>
            </a:solidFill>
            <a:bevel/>
            <a:headEnd/>
            <a:tailEnd type="arrow" w="med" len="med"/>
          </a:ln>
          <a:extLst>
            <a:ext uri="{909E8E84-426E-40DD-AFC4-6F175D3DCCD1}">
              <a14:hiddenFill xmlns:a14="http://schemas.microsoft.com/office/drawing/2010/main">
                <a:noFill/>
              </a14:hiddenFill>
            </a:ext>
          </a:extLst>
        </p:spPr>
      </p:cxnSp>
      <p:sp>
        <p:nvSpPr>
          <p:cNvPr id="53" name="矩形 56"/>
          <p:cNvSpPr>
            <a:spLocks noChangeArrowheads="1"/>
          </p:cNvSpPr>
          <p:nvPr/>
        </p:nvSpPr>
        <p:spPr bwMode="auto">
          <a:xfrm>
            <a:off x="5995623" y="4413300"/>
            <a:ext cx="935743" cy="605076"/>
          </a:xfrm>
          <a:prstGeom prst="rect">
            <a:avLst/>
          </a:prstGeom>
          <a:solidFill>
            <a:srgbClr val="DA4C3C"/>
          </a:solidFill>
          <a:ln>
            <a:noFill/>
          </a:ln>
          <a:extLst>
            <a:ext uri="{91240B29-F687-4F45-9708-019B960494DF}">
              <a14:hiddenLine xmlns:a14="http://schemas.microsoft.com/office/drawing/2010/main" w="9525">
                <a:solidFill>
                  <a:srgbClr val="DA4C3C"/>
                </a:solidFill>
                <a:bevel/>
                <a:headEnd/>
                <a:tailEnd/>
              </a14:hiddenLine>
            </a:ext>
          </a:extLst>
        </p:spPr>
        <p:txBody>
          <a:bodyPr lIns="101441" tIns="52864" rIns="101441" bIns="52864" anchor="ctr"/>
          <a:lstStyle/>
          <a:p>
            <a:pPr algn="ctr"/>
            <a:r>
              <a:rPr lang="zh-CN" altLang="en-US" sz="1400" dirty="0">
                <a:solidFill>
                  <a:schemeClr val="bg1"/>
                </a:solidFill>
                <a:latin typeface="微软雅黑" charset="0"/>
                <a:ea typeface="微软雅黑" charset="0"/>
                <a:cs typeface="微软雅黑" charset="0"/>
                <a:sym typeface="微软雅黑" charset="0"/>
              </a:rPr>
              <a:t>检测到业务提交</a:t>
            </a:r>
          </a:p>
        </p:txBody>
      </p:sp>
      <p:sp>
        <p:nvSpPr>
          <p:cNvPr id="54" name="Text Box 33"/>
          <p:cNvSpPr>
            <a:spLocks noChangeArrowheads="1"/>
          </p:cNvSpPr>
          <p:nvPr/>
        </p:nvSpPr>
        <p:spPr bwMode="auto">
          <a:xfrm>
            <a:off x="5995622" y="1845255"/>
            <a:ext cx="823302"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600">
                <a:latin typeface="微软雅黑" charset="0"/>
                <a:ea typeface="微软雅黑" charset="0"/>
                <a:cs typeface="微软雅黑" charset="0"/>
                <a:sym typeface="微软雅黑" charset="0"/>
              </a:rPr>
              <a:t>弹出风</a:t>
            </a:r>
            <a:endParaRPr lang="en-US" altLang="zh-CN" sz="1600">
              <a:latin typeface="微软雅黑" charset="0"/>
              <a:ea typeface="微软雅黑" charset="0"/>
              <a:cs typeface="微软雅黑" charset="0"/>
              <a:sym typeface="微软雅黑" charset="0"/>
            </a:endParaRPr>
          </a:p>
          <a:p>
            <a:r>
              <a:rPr lang="zh-CN" altLang="en-US" sz="1600">
                <a:latin typeface="微软雅黑" charset="0"/>
                <a:ea typeface="微软雅黑" charset="0"/>
                <a:cs typeface="微软雅黑" charset="0"/>
                <a:sym typeface="微软雅黑" charset="0"/>
              </a:rPr>
              <a:t>险提示</a:t>
            </a:r>
          </a:p>
        </p:txBody>
      </p:sp>
      <p:sp>
        <p:nvSpPr>
          <p:cNvPr id="55" name="矩形 61"/>
          <p:cNvSpPr>
            <a:spLocks noChangeArrowheads="1"/>
          </p:cNvSpPr>
          <p:nvPr/>
        </p:nvSpPr>
        <p:spPr bwMode="auto">
          <a:xfrm>
            <a:off x="7357043" y="4413300"/>
            <a:ext cx="935743" cy="605076"/>
          </a:xfrm>
          <a:prstGeom prst="rect">
            <a:avLst/>
          </a:prstGeom>
          <a:solidFill>
            <a:srgbClr val="31475C"/>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a:solidFill>
                  <a:schemeClr val="bg1"/>
                </a:solidFill>
                <a:latin typeface="微软雅黑" charset="0"/>
                <a:ea typeface="微软雅黑" charset="0"/>
                <a:cs typeface="微软雅黑" charset="0"/>
                <a:sym typeface="微软雅黑" charset="0"/>
              </a:rPr>
              <a:t>检测到业务完成</a:t>
            </a:r>
          </a:p>
        </p:txBody>
      </p:sp>
      <p:sp>
        <p:nvSpPr>
          <p:cNvPr id="76" name="Text Box 33"/>
          <p:cNvSpPr>
            <a:spLocks noChangeArrowheads="1"/>
          </p:cNvSpPr>
          <p:nvPr/>
        </p:nvSpPr>
        <p:spPr bwMode="auto">
          <a:xfrm>
            <a:off x="7186397" y="1845255"/>
            <a:ext cx="1028487"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r>
              <a:rPr lang="zh-CN" altLang="en-US" sz="1600">
                <a:latin typeface="微软雅黑" charset="0"/>
                <a:ea typeface="微软雅黑" charset="0"/>
                <a:cs typeface="微软雅黑" charset="0"/>
                <a:sym typeface="微软雅黑" charset="0"/>
              </a:rPr>
              <a:t>结束业务</a:t>
            </a:r>
            <a:endParaRPr lang="en-US" altLang="zh-CN" sz="1600">
              <a:latin typeface="微软雅黑" charset="0"/>
              <a:ea typeface="微软雅黑" charset="0"/>
              <a:cs typeface="微软雅黑" charset="0"/>
              <a:sym typeface="微软雅黑" charset="0"/>
            </a:endParaRPr>
          </a:p>
          <a:p>
            <a:r>
              <a:rPr lang="zh-CN" altLang="en-US" sz="1600">
                <a:latin typeface="微软雅黑" charset="0"/>
                <a:ea typeface="微软雅黑" charset="0"/>
                <a:cs typeface="微软雅黑" charset="0"/>
                <a:sym typeface="微软雅黑" charset="0"/>
              </a:rPr>
              <a:t>录像录音</a:t>
            </a:r>
          </a:p>
        </p:txBody>
      </p:sp>
      <p:sp>
        <p:nvSpPr>
          <p:cNvPr id="77" name="矩形 67"/>
          <p:cNvSpPr>
            <a:spLocks noChangeArrowheads="1"/>
          </p:cNvSpPr>
          <p:nvPr/>
        </p:nvSpPr>
        <p:spPr bwMode="auto">
          <a:xfrm>
            <a:off x="8632203" y="4413300"/>
            <a:ext cx="851356" cy="605076"/>
          </a:xfrm>
          <a:prstGeom prst="rect">
            <a:avLst/>
          </a:prstGeom>
          <a:solidFill>
            <a:srgbClr val="29AC91"/>
          </a:solidFill>
          <a:ln>
            <a:noFill/>
          </a:ln>
          <a:extLst>
            <a:ext uri="{91240B29-F687-4F45-9708-019B960494DF}">
              <a14:hiddenLine xmlns:a14="http://schemas.microsoft.com/office/drawing/2010/main" w="9525">
                <a:solidFill>
                  <a:srgbClr val="F79646"/>
                </a:solidFill>
                <a:bevel/>
                <a:headEnd/>
                <a:tailEnd/>
              </a14:hiddenLine>
            </a:ext>
          </a:extLst>
        </p:spPr>
        <p:txBody>
          <a:bodyPr lIns="101441" tIns="52864" rIns="101441" bIns="52864" anchor="ctr"/>
          <a:lstStyle/>
          <a:p>
            <a:pPr algn="ctr"/>
            <a:r>
              <a:rPr lang="zh-CN" altLang="en-US" sz="1400">
                <a:solidFill>
                  <a:schemeClr val="bg1"/>
                </a:solidFill>
                <a:latin typeface="微软雅黑" charset="0"/>
                <a:ea typeface="微软雅黑" charset="0"/>
                <a:cs typeface="微软雅黑" charset="0"/>
                <a:sym typeface="微软雅黑" charset="0"/>
              </a:rPr>
              <a:t>用户</a:t>
            </a:r>
            <a:endParaRPr lang="en-US" altLang="zh-CN" sz="1400">
              <a:solidFill>
                <a:schemeClr val="bg1"/>
              </a:solidFill>
              <a:latin typeface="微软雅黑" charset="0"/>
              <a:ea typeface="微软雅黑" charset="0"/>
              <a:cs typeface="微软雅黑" charset="0"/>
              <a:sym typeface="微软雅黑" charset="0"/>
            </a:endParaRPr>
          </a:p>
          <a:p>
            <a:pPr algn="ctr"/>
            <a:r>
              <a:rPr lang="zh-CN" altLang="en-US" sz="1400">
                <a:solidFill>
                  <a:schemeClr val="bg1"/>
                </a:solidFill>
                <a:latin typeface="微软雅黑" charset="0"/>
                <a:ea typeface="微软雅黑" charset="0"/>
                <a:cs typeface="微软雅黑" charset="0"/>
                <a:sym typeface="微软雅黑" charset="0"/>
              </a:rPr>
              <a:t>关机</a:t>
            </a:r>
          </a:p>
        </p:txBody>
      </p:sp>
      <p:sp>
        <p:nvSpPr>
          <p:cNvPr id="78" name="Text Box 33"/>
          <p:cNvSpPr>
            <a:spLocks noChangeArrowheads="1"/>
          </p:cNvSpPr>
          <p:nvPr/>
        </p:nvSpPr>
        <p:spPr bwMode="auto">
          <a:xfrm>
            <a:off x="8398852" y="1845255"/>
            <a:ext cx="1233671" cy="59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wrap="none" lIns="102870" tIns="51435" rIns="102870" bIns="51435">
            <a:spAutoFit/>
          </a:bodyPr>
          <a:lstStyle/>
          <a:p>
            <a:pPr algn="ctr"/>
            <a:r>
              <a:rPr lang="zh-CN" altLang="en-US" sz="1600">
                <a:latin typeface="微软雅黑" charset="0"/>
                <a:ea typeface="微软雅黑" charset="0"/>
                <a:cs typeface="微软雅黑" charset="0"/>
                <a:sym typeface="微软雅黑" charset="0"/>
              </a:rPr>
              <a:t>结束录屏</a:t>
            </a:r>
            <a:endParaRPr lang="en-US" altLang="zh-CN" sz="1600">
              <a:latin typeface="微软雅黑" charset="0"/>
              <a:ea typeface="微软雅黑" charset="0"/>
              <a:cs typeface="微软雅黑" charset="0"/>
              <a:sym typeface="微软雅黑" charset="0"/>
            </a:endParaRPr>
          </a:p>
          <a:p>
            <a:pPr algn="ctr"/>
            <a:r>
              <a:rPr lang="zh-CN" altLang="en-US" sz="1600">
                <a:latin typeface="微软雅黑" charset="0"/>
                <a:ea typeface="微软雅黑" charset="0"/>
                <a:cs typeface="微软雅黑" charset="0"/>
                <a:sym typeface="微软雅黑" charset="0"/>
              </a:rPr>
              <a:t>和日志捕捉</a:t>
            </a:r>
            <a:endParaRPr lang="en-US" altLang="zh-CN" sz="1600">
              <a:latin typeface="微软雅黑" charset="0"/>
              <a:ea typeface="微软雅黑" charset="0"/>
              <a:cs typeface="微软雅黑" charset="0"/>
              <a:sym typeface="微软雅黑" charset="0"/>
            </a:endParaRPr>
          </a:p>
        </p:txBody>
      </p:sp>
      <p:sp>
        <p:nvSpPr>
          <p:cNvPr id="79" name="文本框 72"/>
          <p:cNvSpPr>
            <a:spLocks noChangeArrowheads="1"/>
          </p:cNvSpPr>
          <p:nvPr/>
        </p:nvSpPr>
        <p:spPr bwMode="auto">
          <a:xfrm>
            <a:off x="800792" y="5237249"/>
            <a:ext cx="2636580" cy="1260730"/>
          </a:xfrm>
          <a:prstGeom prst="rect">
            <a:avLst/>
          </a:prstGeom>
          <a:solidFill>
            <a:srgbClr val="FFFFFF"/>
          </a:solidFill>
          <a:ln>
            <a:noFill/>
          </a:ln>
          <a:extLst/>
        </p:spPr>
        <p:txBody>
          <a:bodyPr lIns="102870" tIns="51435" rIns="102870" bIns="51435">
            <a:spAutoFit/>
          </a:bodyPr>
          <a:lstStyle/>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录屏存储大约</a:t>
            </a:r>
            <a:r>
              <a:rPr lang="en-US" altLang="zh-CN" sz="1600" dirty="0">
                <a:solidFill>
                  <a:srgbClr val="000000"/>
                </a:solidFill>
                <a:latin typeface="微软雅黑" charset="0"/>
                <a:ea typeface="微软雅黑" charset="0"/>
                <a:cs typeface="微软雅黑" charset="0"/>
                <a:sym typeface="微软雅黑" charset="0"/>
              </a:rPr>
              <a:t>10MB/</a:t>
            </a:r>
            <a:r>
              <a:rPr lang="zh-CN" altLang="en-US" sz="1600" dirty="0" smtClean="0">
                <a:solidFill>
                  <a:srgbClr val="000000"/>
                </a:solidFill>
                <a:latin typeface="微软雅黑" charset="0"/>
                <a:ea typeface="微软雅黑" charset="0"/>
                <a:cs typeface="微软雅黑" charset="0"/>
                <a:sym typeface="微软雅黑" charset="0"/>
              </a:rPr>
              <a:t>小</a:t>
            </a:r>
            <a:endParaRPr lang="en-US" altLang="zh-CN" sz="1600" dirty="0" smtClean="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smtClean="0">
                <a:solidFill>
                  <a:srgbClr val="000000"/>
                </a:solidFill>
                <a:latin typeface="微软雅黑" charset="0"/>
                <a:ea typeface="微软雅黑" charset="0"/>
                <a:cs typeface="微软雅黑" charset="0"/>
                <a:sym typeface="微软雅黑" charset="0"/>
              </a:rPr>
              <a:t>时</a:t>
            </a:r>
            <a:r>
              <a:rPr lang="zh-CN" altLang="en-US" sz="1600" dirty="0">
                <a:solidFill>
                  <a:srgbClr val="000000"/>
                </a:solidFill>
                <a:latin typeface="微软雅黑" charset="0"/>
                <a:ea typeface="微软雅黑" charset="0"/>
                <a:cs typeface="微软雅黑" charset="0"/>
                <a:sym typeface="微软雅黑" charset="0"/>
              </a:rPr>
              <a:t>，数据量较小</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全程录屏</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全程操作日志捕捉</a:t>
            </a:r>
          </a:p>
        </p:txBody>
      </p:sp>
      <p:sp>
        <p:nvSpPr>
          <p:cNvPr id="80" name="文本框 73"/>
          <p:cNvSpPr>
            <a:spLocks noChangeArrowheads="1"/>
          </p:cNvSpPr>
          <p:nvPr/>
        </p:nvSpPr>
        <p:spPr bwMode="auto">
          <a:xfrm>
            <a:off x="4030379" y="5220630"/>
            <a:ext cx="2765451" cy="1260730"/>
          </a:xfrm>
          <a:prstGeom prst="rect">
            <a:avLst/>
          </a:prstGeom>
          <a:solidFill>
            <a:srgbClr val="FFFFFF"/>
          </a:solidFill>
          <a:ln>
            <a:noFill/>
          </a:ln>
          <a:extLst/>
        </p:spPr>
        <p:txBody>
          <a:bodyPr wrap="square" lIns="102870" tIns="51435" rIns="102870" bIns="51435">
            <a:spAutoFit/>
          </a:bodyPr>
          <a:lstStyle/>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录音录像存储较大，</a:t>
            </a:r>
            <a:r>
              <a:rPr lang="zh-CN" altLang="en-US" sz="1600" dirty="0" smtClean="0">
                <a:solidFill>
                  <a:srgbClr val="000000"/>
                </a:solidFill>
                <a:latin typeface="微软雅黑" charset="0"/>
                <a:ea typeface="微软雅黑" charset="0"/>
                <a:cs typeface="微软雅黑" charset="0"/>
                <a:sym typeface="微软雅黑" charset="0"/>
              </a:rPr>
              <a:t>大约</a:t>
            </a:r>
            <a:endParaRPr lang="en-US" altLang="zh-CN" sz="1600" dirty="0" smtClean="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smtClean="0">
                <a:solidFill>
                  <a:srgbClr val="000000"/>
                </a:solidFill>
                <a:latin typeface="微软雅黑" charset="0"/>
                <a:ea typeface="微软雅黑" charset="0"/>
                <a:cs typeface="微软雅黑" charset="0"/>
                <a:sym typeface="微软雅黑" charset="0"/>
              </a:rPr>
              <a:t>9</a:t>
            </a:r>
            <a:r>
              <a:rPr lang="en-US" altLang="zh-CN" sz="1600" dirty="0" smtClean="0">
                <a:solidFill>
                  <a:srgbClr val="000000"/>
                </a:solidFill>
                <a:latin typeface="微软雅黑" charset="0"/>
                <a:ea typeface="微软雅黑" charset="0"/>
                <a:cs typeface="微软雅黑" charset="0"/>
                <a:sym typeface="微软雅黑" charset="0"/>
              </a:rPr>
              <a:t>0</a:t>
            </a:r>
            <a:r>
              <a:rPr lang="en-US" altLang="zh-CN" sz="1600" dirty="0">
                <a:solidFill>
                  <a:srgbClr val="000000"/>
                </a:solidFill>
                <a:latin typeface="微软雅黑" charset="0"/>
                <a:ea typeface="微软雅黑" charset="0"/>
                <a:cs typeface="微软雅黑" charset="0"/>
                <a:sym typeface="微软雅黑" charset="0"/>
              </a:rPr>
              <a:t>MB/</a:t>
            </a:r>
            <a:r>
              <a:rPr lang="zh-CN" altLang="en-US" sz="1600" dirty="0">
                <a:solidFill>
                  <a:srgbClr val="000000"/>
                </a:solidFill>
                <a:latin typeface="微软雅黑" charset="0"/>
                <a:ea typeface="微软雅黑" charset="0"/>
                <a:cs typeface="微软雅黑" charset="0"/>
                <a:sym typeface="微软雅黑" charset="0"/>
              </a:rPr>
              <a:t>小时</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按需启动</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多种启动判断模式相结合</a:t>
            </a:r>
          </a:p>
        </p:txBody>
      </p:sp>
      <p:sp>
        <p:nvSpPr>
          <p:cNvPr id="81" name="文本框 74"/>
          <p:cNvSpPr>
            <a:spLocks noChangeArrowheads="1"/>
          </p:cNvSpPr>
          <p:nvPr/>
        </p:nvSpPr>
        <p:spPr bwMode="auto">
          <a:xfrm>
            <a:off x="7558607" y="5220630"/>
            <a:ext cx="2889736" cy="1260730"/>
          </a:xfrm>
          <a:prstGeom prst="rect">
            <a:avLst/>
          </a:prstGeom>
          <a:solidFill>
            <a:srgbClr val="FFFFFF"/>
          </a:solidFill>
          <a:ln>
            <a:noFill/>
          </a:ln>
          <a:extLst/>
        </p:spPr>
        <p:txBody>
          <a:bodyPr lIns="102870" tIns="51435" rIns="102870" bIns="51435">
            <a:spAutoFit/>
          </a:bodyPr>
          <a:lstStyle/>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录屏与操作日志实时上传</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en-US" altLang="zh-CN" sz="1600" dirty="0">
                <a:solidFill>
                  <a:srgbClr val="000000"/>
                </a:solidFill>
                <a:latin typeface="微软雅黑" charset="0"/>
                <a:ea typeface="微软雅黑" charset="0"/>
                <a:cs typeface="微软雅黑" charset="0"/>
                <a:sym typeface="微软雅黑" charset="0"/>
              </a:rPr>
              <a:t>视频</a:t>
            </a:r>
            <a:r>
              <a:rPr lang="zh-CN" altLang="en-US" sz="1600" dirty="0">
                <a:solidFill>
                  <a:srgbClr val="000000"/>
                </a:solidFill>
                <a:latin typeface="微软雅黑" charset="0"/>
                <a:ea typeface="微软雅黑" charset="0"/>
                <a:cs typeface="微软雅黑" charset="0"/>
                <a:sym typeface="微软雅黑" charset="0"/>
              </a:rPr>
              <a:t>限制带宽上传</a:t>
            </a:r>
            <a:endParaRPr lang="en-US" altLang="zh-CN" sz="1600" dirty="0">
              <a:solidFill>
                <a:srgbClr val="000000"/>
              </a:solidFill>
              <a:latin typeface="微软雅黑" charset="0"/>
              <a:ea typeface="微软雅黑" charset="0"/>
              <a:cs typeface="微软雅黑" charset="0"/>
              <a:sym typeface="微软雅黑" charset="0"/>
            </a:endParaRPr>
          </a:p>
          <a:p>
            <a:pPr marL="321469" indent="-321469">
              <a:lnSpc>
                <a:spcPct val="120000"/>
              </a:lnSpc>
            </a:pPr>
            <a:r>
              <a:rPr lang="zh-CN" altLang="en-US" sz="1600" dirty="0">
                <a:solidFill>
                  <a:srgbClr val="000000"/>
                </a:solidFill>
                <a:latin typeface="微软雅黑" charset="0"/>
                <a:ea typeface="微软雅黑" charset="0"/>
                <a:cs typeface="微软雅黑" charset="0"/>
                <a:sym typeface="微软雅黑" charset="0"/>
              </a:rPr>
              <a:t>总带宽实时占用不</a:t>
            </a:r>
            <a:r>
              <a:rPr lang="zh-CN" altLang="en-US" sz="1600" dirty="0" smtClean="0">
                <a:solidFill>
                  <a:srgbClr val="000000"/>
                </a:solidFill>
                <a:latin typeface="微软雅黑" charset="0"/>
                <a:ea typeface="微软雅黑" charset="0"/>
                <a:cs typeface="微软雅黑" charset="0"/>
                <a:sym typeface="微软雅黑" charset="0"/>
              </a:rPr>
              <a:t>超过</a:t>
            </a:r>
            <a:endParaRPr lang="en-US" altLang="zh-CN" sz="1600" dirty="0" smtClean="0">
              <a:solidFill>
                <a:srgbClr val="000000"/>
              </a:solidFill>
              <a:latin typeface="微软雅黑" charset="0"/>
              <a:ea typeface="微软雅黑" charset="0"/>
              <a:cs typeface="微软雅黑" charset="0"/>
              <a:sym typeface="微软雅黑" charset="0"/>
            </a:endParaRPr>
          </a:p>
          <a:p>
            <a:pPr marL="321469" indent="-321469">
              <a:lnSpc>
                <a:spcPct val="120000"/>
              </a:lnSpc>
            </a:pPr>
            <a:r>
              <a:rPr lang="en-US" altLang="zh-CN" sz="1600" dirty="0" smtClean="0">
                <a:solidFill>
                  <a:srgbClr val="000000"/>
                </a:solidFill>
                <a:latin typeface="微软雅黑" charset="0"/>
                <a:ea typeface="微软雅黑" charset="0"/>
                <a:cs typeface="微软雅黑" charset="0"/>
                <a:sym typeface="微软雅黑" charset="0"/>
              </a:rPr>
              <a:t>100Kb</a:t>
            </a:r>
            <a:r>
              <a:rPr lang="en-US" altLang="zh-CN" sz="1600" dirty="0">
                <a:solidFill>
                  <a:srgbClr val="000000"/>
                </a:solidFill>
                <a:latin typeface="微软雅黑" charset="0"/>
                <a:ea typeface="微软雅黑" charset="0"/>
                <a:cs typeface="微软雅黑" charset="0"/>
                <a:sym typeface="微软雅黑" charset="0"/>
              </a:rPr>
              <a:t>/</a:t>
            </a:r>
            <a:r>
              <a:rPr lang="zh-CN" altLang="en-US" sz="1600" dirty="0">
                <a:solidFill>
                  <a:srgbClr val="000000"/>
                </a:solidFill>
                <a:latin typeface="微软雅黑" charset="0"/>
                <a:ea typeface="微软雅黑" charset="0"/>
                <a:cs typeface="微软雅黑" charset="0"/>
                <a:sym typeface="微软雅黑" charset="0"/>
              </a:rPr>
              <a:t>终端</a:t>
            </a:r>
          </a:p>
        </p:txBody>
      </p:sp>
      <p:pic>
        <p:nvPicPr>
          <p:cNvPr id="82" name="Picture 22" descr="5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7408" y="2475325"/>
            <a:ext cx="594537" cy="4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23" descr="5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2591" y="2475325"/>
            <a:ext cx="425649" cy="45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Picture 24" descr="5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02878" y="2475325"/>
            <a:ext cx="430243" cy="453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Picture 25" descr="5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6034" y="2475325"/>
            <a:ext cx="546912" cy="402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6" descr="5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4489" y="2475325"/>
            <a:ext cx="595739" cy="465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7" descr="5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41926" y="2475325"/>
            <a:ext cx="532368" cy="4170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8" name="直线箭头连接符 10"/>
          <p:cNvCxnSpPr>
            <a:cxnSpLocks noChangeShapeType="1"/>
          </p:cNvCxnSpPr>
          <p:nvPr/>
        </p:nvCxnSpPr>
        <p:spPr bwMode="auto">
          <a:xfrm>
            <a:off x="6419425" y="3053129"/>
            <a:ext cx="1876" cy="453390"/>
          </a:xfrm>
          <a:prstGeom prst="straightConnector1">
            <a:avLst/>
          </a:prstGeom>
          <a:noFill/>
          <a:ln w="25400">
            <a:solidFill>
              <a:srgbClr val="DA4C3C"/>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89" name="直线箭头连接符 10"/>
          <p:cNvCxnSpPr>
            <a:cxnSpLocks noChangeShapeType="1"/>
          </p:cNvCxnSpPr>
          <p:nvPr/>
        </p:nvCxnSpPr>
        <p:spPr bwMode="auto">
          <a:xfrm>
            <a:off x="7767720" y="3053129"/>
            <a:ext cx="1875" cy="453390"/>
          </a:xfrm>
          <a:prstGeom prst="straightConnector1">
            <a:avLst/>
          </a:prstGeom>
          <a:noFill/>
          <a:ln w="25400">
            <a:solidFill>
              <a:srgbClr val="31475C"/>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cxnSp>
        <p:nvCxnSpPr>
          <p:cNvPr id="90" name="直线箭头连接符 10"/>
          <p:cNvCxnSpPr>
            <a:cxnSpLocks noChangeShapeType="1"/>
          </p:cNvCxnSpPr>
          <p:nvPr/>
        </p:nvCxnSpPr>
        <p:spPr bwMode="auto">
          <a:xfrm>
            <a:off x="9024126" y="3053129"/>
            <a:ext cx="0" cy="453390"/>
          </a:xfrm>
          <a:prstGeom prst="straightConnector1">
            <a:avLst/>
          </a:prstGeom>
          <a:noFill/>
          <a:ln w="25400">
            <a:solidFill>
              <a:srgbClr val="29AC91"/>
            </a:solidFill>
            <a:bevel/>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cxnSp>
      <p:sp>
        <p:nvSpPr>
          <p:cNvPr id="91" name="右箭头 1"/>
          <p:cNvSpPr>
            <a:spLocks noChangeArrowheads="1"/>
          </p:cNvSpPr>
          <p:nvPr/>
        </p:nvSpPr>
        <p:spPr bwMode="auto">
          <a:xfrm>
            <a:off x="977495" y="3356501"/>
            <a:ext cx="9016127" cy="755095"/>
          </a:xfrm>
          <a:prstGeom prst="rightArrow">
            <a:avLst>
              <a:gd name="adj1" fmla="val 49907"/>
              <a:gd name="adj2" fmla="val 47516"/>
            </a:avLst>
          </a:prstGeom>
          <a:solidFill>
            <a:srgbClr val="333333"/>
          </a:solidFill>
          <a:ln>
            <a:noFill/>
          </a:ln>
          <a:extLst>
            <a:ext uri="{91240B29-F687-4F45-9708-019B960494DF}">
              <a14:hiddenLine xmlns:a14="http://schemas.microsoft.com/office/drawing/2010/main" w="9525">
                <a:solidFill>
                  <a:schemeClr val="accent1"/>
                </a:solidFill>
                <a:bevel/>
                <a:headEnd/>
                <a:tailEnd/>
              </a14:hiddenLine>
            </a:ext>
          </a:extLst>
        </p:spPr>
        <p:txBody>
          <a:bodyPr lIns="101441" tIns="52864" rIns="101441" bIns="52864" anchor="ctr"/>
          <a:lstStyle/>
          <a:p>
            <a:pPr algn="ctr"/>
            <a:r>
              <a:rPr lang="zh-CN" altLang="en-US" sz="1400">
                <a:solidFill>
                  <a:srgbClr val="FFFFFF"/>
                </a:solidFill>
                <a:latin typeface="微软雅黑" charset="0"/>
                <a:ea typeface="微软雅黑" charset="0"/>
                <a:cs typeface="微软雅黑" charset="0"/>
                <a:sym typeface="微软雅黑" charset="0"/>
              </a:rPr>
              <a:t>柜台业务办理</a:t>
            </a:r>
          </a:p>
        </p:txBody>
      </p:sp>
      <p:sp>
        <p:nvSpPr>
          <p:cNvPr id="92" name="箭头 719"/>
          <p:cNvSpPr>
            <a:spLocks noChangeShapeType="1"/>
          </p:cNvSpPr>
          <p:nvPr/>
        </p:nvSpPr>
        <p:spPr bwMode="auto">
          <a:xfrm flipV="1">
            <a:off x="1658206" y="3959909"/>
            <a:ext cx="0" cy="453390"/>
          </a:xfrm>
          <a:prstGeom prst="line">
            <a:avLst/>
          </a:prstGeom>
          <a:noFill/>
          <a:ln w="25400">
            <a:solidFill>
              <a:srgbClr val="338DC5"/>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3" name="箭头 719"/>
          <p:cNvSpPr>
            <a:spLocks noChangeShapeType="1"/>
          </p:cNvSpPr>
          <p:nvPr/>
        </p:nvSpPr>
        <p:spPr bwMode="auto">
          <a:xfrm flipV="1">
            <a:off x="3272782" y="3959909"/>
            <a:ext cx="1876" cy="453390"/>
          </a:xfrm>
          <a:prstGeom prst="line">
            <a:avLst/>
          </a:prstGeom>
          <a:noFill/>
          <a:ln w="25400">
            <a:solidFill>
              <a:srgbClr val="48AD69"/>
            </a:solidFill>
            <a:bevel/>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4" name="箭头 719"/>
          <p:cNvSpPr>
            <a:spLocks noChangeShapeType="1"/>
          </p:cNvSpPr>
          <p:nvPr/>
        </p:nvSpPr>
        <p:spPr bwMode="auto">
          <a:xfrm flipV="1">
            <a:off x="4210399" y="3961577"/>
            <a:ext cx="0" cy="453390"/>
          </a:xfrm>
          <a:prstGeom prst="line">
            <a:avLst/>
          </a:prstGeom>
          <a:noFill/>
          <a:ln w="25400">
            <a:solidFill>
              <a:srgbClr val="48AD69"/>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5" name="箭头 719"/>
          <p:cNvSpPr>
            <a:spLocks noChangeShapeType="1"/>
          </p:cNvSpPr>
          <p:nvPr/>
        </p:nvSpPr>
        <p:spPr bwMode="auto">
          <a:xfrm flipV="1">
            <a:off x="5059881" y="3961577"/>
            <a:ext cx="1875" cy="453390"/>
          </a:xfrm>
          <a:prstGeom prst="line">
            <a:avLst/>
          </a:prstGeom>
          <a:noFill/>
          <a:ln w="25400">
            <a:solidFill>
              <a:srgbClr val="48AD69"/>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6" name="箭头 719"/>
          <p:cNvSpPr>
            <a:spLocks noChangeShapeType="1"/>
          </p:cNvSpPr>
          <p:nvPr/>
        </p:nvSpPr>
        <p:spPr bwMode="auto">
          <a:xfrm flipV="1">
            <a:off x="6445678" y="3959909"/>
            <a:ext cx="1876" cy="453390"/>
          </a:xfrm>
          <a:prstGeom prst="line">
            <a:avLst/>
          </a:prstGeom>
          <a:noFill/>
          <a:ln w="25400">
            <a:solidFill>
              <a:srgbClr val="DA4C3C"/>
            </a:solidFill>
            <a:bevel/>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7" name="箭头 719"/>
          <p:cNvSpPr>
            <a:spLocks noChangeShapeType="1"/>
          </p:cNvSpPr>
          <p:nvPr/>
        </p:nvSpPr>
        <p:spPr bwMode="auto">
          <a:xfrm flipV="1">
            <a:off x="7780845" y="3959909"/>
            <a:ext cx="1876" cy="453390"/>
          </a:xfrm>
          <a:prstGeom prst="line">
            <a:avLst/>
          </a:prstGeom>
          <a:noFill/>
          <a:ln w="25400">
            <a:solidFill>
              <a:srgbClr val="31475C"/>
            </a:solidFill>
            <a:miter lim="800000"/>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8" name="箭头 719"/>
          <p:cNvSpPr>
            <a:spLocks noChangeShapeType="1"/>
          </p:cNvSpPr>
          <p:nvPr/>
        </p:nvSpPr>
        <p:spPr bwMode="auto">
          <a:xfrm flipV="1">
            <a:off x="9022250" y="3959909"/>
            <a:ext cx="1876" cy="453390"/>
          </a:xfrm>
          <a:prstGeom prst="line">
            <a:avLst/>
          </a:prstGeom>
          <a:noFill/>
          <a:ln w="25400">
            <a:solidFill>
              <a:srgbClr val="29AC9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102870" tIns="51435" rIns="102870" bIns="51435"/>
          <a:lstStyle/>
          <a:p>
            <a:endParaRPr lang="zh-CN" altLang="en-US"/>
          </a:p>
        </p:txBody>
      </p:sp>
      <p:sp>
        <p:nvSpPr>
          <p:cNvPr id="99" name="圈箭头4 744"/>
          <p:cNvSpPr>
            <a:spLocks/>
          </p:cNvSpPr>
          <p:nvPr/>
        </p:nvSpPr>
        <p:spPr bwMode="auto">
          <a:xfrm>
            <a:off x="620792" y="532786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121" name="圆角矩形 120"/>
          <p:cNvSpPr/>
          <p:nvPr/>
        </p:nvSpPr>
        <p:spPr>
          <a:xfrm>
            <a:off x="552286" y="801098"/>
            <a:ext cx="1620259" cy="864137"/>
          </a:xfrm>
          <a:prstGeom prst="roundRect">
            <a:avLst>
              <a:gd name="adj" fmla="val 10000"/>
            </a:avLst>
          </a:prstGeom>
          <a:solidFill>
            <a:srgbClr val="338DC5"/>
          </a:solidFill>
          <a:ln>
            <a:noFill/>
          </a:ln>
        </p:spPr>
        <p:txBody>
          <a:bodyPr lIns="90170" tIns="46990" rIns="90170" bIns="46990" anchor="ctr" anchorCtr="0"/>
          <a:lstStyle/>
          <a:p>
            <a:r>
              <a:rPr lang="zh-CN" altLang="en-US" sz="1400" dirty="0">
                <a:solidFill>
                  <a:schemeClr val="bg1"/>
                </a:solidFill>
                <a:latin typeface="微软雅黑" charset="0"/>
                <a:ea typeface="微软雅黑" charset="0"/>
                <a:cs typeface="微软雅黑" charset="0"/>
              </a:rPr>
              <a:t>客户在咨询区咨询完毕后进入理财室理财专柜</a:t>
            </a:r>
          </a:p>
        </p:txBody>
      </p:sp>
      <p:sp>
        <p:nvSpPr>
          <p:cNvPr id="119" name="圆角矩形 118"/>
          <p:cNvSpPr/>
          <p:nvPr/>
        </p:nvSpPr>
        <p:spPr>
          <a:xfrm>
            <a:off x="2573481" y="801098"/>
            <a:ext cx="1620259" cy="864137"/>
          </a:xfrm>
          <a:prstGeom prst="roundRect">
            <a:avLst>
              <a:gd name="adj" fmla="val 10000"/>
            </a:avLst>
          </a:prstGeom>
          <a:solidFill>
            <a:srgbClr val="48AD69"/>
          </a:solidFill>
          <a:ln>
            <a:noFill/>
          </a:ln>
        </p:spPr>
        <p:txBody>
          <a:bodyPr lIns="90170" tIns="46990" rIns="90170" bIns="46990" anchor="ctr" anchorCtr="0"/>
          <a:lstStyle/>
          <a:p>
            <a:r>
              <a:rPr lang="zh-CN" altLang="en-US" sz="1400" dirty="0">
                <a:solidFill>
                  <a:schemeClr val="bg1"/>
                </a:solidFill>
                <a:latin typeface="微软雅黑" charset="0"/>
                <a:ea typeface="微软雅黑" charset="0"/>
                <a:cs typeface="微软雅黑" charset="0"/>
              </a:rPr>
              <a:t>理财客户经理登录</a:t>
            </a:r>
            <a:r>
              <a:rPr lang="zh-CN" altLang="zh-CN" sz="1400" dirty="0">
                <a:solidFill>
                  <a:schemeClr val="bg1"/>
                </a:solidFill>
                <a:latin typeface="微软雅黑" charset="0"/>
                <a:ea typeface="微软雅黑" charset="0"/>
                <a:cs typeface="微软雅黑" charset="0"/>
              </a:rPr>
              <a:t>理财办理页面</a:t>
            </a:r>
            <a:r>
              <a:rPr lang="zh-CN" altLang="en-US" sz="1400" dirty="0">
                <a:solidFill>
                  <a:schemeClr val="bg1"/>
                </a:solidFill>
                <a:latin typeface="微软雅黑" charset="0"/>
                <a:ea typeface="微软雅黑" charset="0"/>
                <a:cs typeface="微软雅黑" charset="0"/>
              </a:rPr>
              <a:t>，并输入客户信</a:t>
            </a:r>
            <a:r>
              <a:rPr lang="zh-CN" altLang="en-US" sz="1400" dirty="0" smtClean="0">
                <a:solidFill>
                  <a:schemeClr val="bg1"/>
                </a:solidFill>
                <a:latin typeface="微软雅黑" charset="0"/>
                <a:ea typeface="微软雅黑" charset="0"/>
                <a:cs typeface="微软雅黑" charset="0"/>
              </a:rPr>
              <a:t>息</a:t>
            </a:r>
            <a:endParaRPr lang="zh-CN" altLang="en-US" sz="1400" dirty="0">
              <a:solidFill>
                <a:schemeClr val="bg1"/>
              </a:solidFill>
              <a:latin typeface="微软雅黑" charset="0"/>
              <a:ea typeface="微软雅黑" charset="0"/>
              <a:cs typeface="微软雅黑" charset="0"/>
            </a:endParaRPr>
          </a:p>
        </p:txBody>
      </p:sp>
      <p:sp>
        <p:nvSpPr>
          <p:cNvPr id="117" name="圆角矩形 116"/>
          <p:cNvSpPr/>
          <p:nvPr/>
        </p:nvSpPr>
        <p:spPr>
          <a:xfrm>
            <a:off x="6696799" y="801098"/>
            <a:ext cx="1620259" cy="864137"/>
          </a:xfrm>
          <a:prstGeom prst="roundRect">
            <a:avLst>
              <a:gd name="adj" fmla="val 10000"/>
            </a:avLst>
          </a:prstGeom>
          <a:solidFill>
            <a:srgbClr val="DA4C3C"/>
          </a:solidFill>
          <a:ln>
            <a:noFill/>
          </a:ln>
        </p:spPr>
        <p:txBody>
          <a:bodyPr lIns="90170" tIns="46990" rIns="90170" bIns="46990" anchor="ctr" anchorCtr="0"/>
          <a:lstStyle/>
          <a:p>
            <a:r>
              <a:rPr lang="zh-CN" altLang="en-US" sz="1400" dirty="0">
                <a:solidFill>
                  <a:schemeClr val="bg1"/>
                </a:solidFill>
                <a:latin typeface="微软雅黑" charset="0"/>
                <a:ea typeface="微软雅黑" charset="0"/>
                <a:cs typeface="微软雅黑" charset="0"/>
              </a:rPr>
              <a:t>理财客户经理输入产品信息，并宣读风险提示</a:t>
            </a:r>
          </a:p>
        </p:txBody>
      </p:sp>
      <p:sp>
        <p:nvSpPr>
          <p:cNvPr id="115" name="圆角矩形 114"/>
          <p:cNvSpPr/>
          <p:nvPr/>
        </p:nvSpPr>
        <p:spPr>
          <a:xfrm>
            <a:off x="4594675" y="801098"/>
            <a:ext cx="1701189" cy="864137"/>
          </a:xfrm>
          <a:prstGeom prst="roundRect">
            <a:avLst>
              <a:gd name="adj" fmla="val 10000"/>
            </a:avLst>
          </a:prstGeom>
          <a:solidFill>
            <a:srgbClr val="48AD69"/>
          </a:solidFill>
          <a:ln>
            <a:noFill/>
          </a:ln>
        </p:spPr>
        <p:txBody>
          <a:bodyPr lIns="90170" tIns="46990" rIns="90170" bIns="46990" anchor="ctr" anchorCtr="0"/>
          <a:lstStyle/>
          <a:p>
            <a:r>
              <a:rPr lang="zh-CN" altLang="en-US" sz="1400" dirty="0">
                <a:solidFill>
                  <a:schemeClr val="bg1"/>
                </a:solidFill>
                <a:latin typeface="微软雅黑" charset="0"/>
                <a:ea typeface="微软雅黑" charset="0"/>
                <a:cs typeface="微软雅黑" charset="0"/>
              </a:rPr>
              <a:t>理财客户经理启动“开始录像”按钮开始录像</a:t>
            </a:r>
            <a:r>
              <a:rPr lang="zh-CN" altLang="en-US" sz="1400" dirty="0" smtClean="0">
                <a:solidFill>
                  <a:schemeClr val="bg1"/>
                </a:solidFill>
                <a:latin typeface="微软雅黑" charset="0"/>
                <a:ea typeface="微软雅黑" charset="0"/>
                <a:cs typeface="微软雅黑" charset="0"/>
              </a:rPr>
              <a:t>。</a:t>
            </a:r>
            <a:endParaRPr lang="zh-CN" altLang="en-US" sz="1400" dirty="0">
              <a:solidFill>
                <a:schemeClr val="bg1"/>
              </a:solidFill>
              <a:latin typeface="微软雅黑" charset="0"/>
              <a:ea typeface="微软雅黑" charset="0"/>
              <a:cs typeface="微软雅黑" charset="0"/>
            </a:endParaRPr>
          </a:p>
        </p:txBody>
      </p:sp>
      <p:sp>
        <p:nvSpPr>
          <p:cNvPr id="113" name="圆角矩形 112"/>
          <p:cNvSpPr/>
          <p:nvPr/>
        </p:nvSpPr>
        <p:spPr>
          <a:xfrm>
            <a:off x="8717994" y="801098"/>
            <a:ext cx="1620259" cy="864137"/>
          </a:xfrm>
          <a:prstGeom prst="roundRect">
            <a:avLst>
              <a:gd name="adj" fmla="val 10000"/>
            </a:avLst>
          </a:prstGeom>
          <a:solidFill>
            <a:srgbClr val="31475C"/>
          </a:solidFill>
          <a:ln>
            <a:noFill/>
          </a:ln>
        </p:spPr>
        <p:txBody>
          <a:bodyPr lIns="90170" tIns="46990" rIns="90170" bIns="46990" anchor="ctr" anchorCtr="0"/>
          <a:lstStyle/>
          <a:p>
            <a:r>
              <a:rPr lang="zh-CN" altLang="en-US" sz="1400" dirty="0">
                <a:solidFill>
                  <a:schemeClr val="bg1"/>
                </a:solidFill>
                <a:latin typeface="微软雅黑" charset="0"/>
                <a:ea typeface="微软雅黑" charset="0"/>
                <a:cs typeface="微软雅黑" charset="0"/>
              </a:rPr>
              <a:t>理财客户经理点击“完成录像</a:t>
            </a:r>
          </a:p>
        </p:txBody>
      </p:sp>
      <p:sp>
        <p:nvSpPr>
          <p:cNvPr id="3" name="右箭头 2"/>
          <p:cNvSpPr/>
          <p:nvPr/>
        </p:nvSpPr>
        <p:spPr>
          <a:xfrm>
            <a:off x="2253476" y="1179140"/>
            <a:ext cx="255178" cy="226825"/>
          </a:xfrm>
          <a:prstGeom prst="rightArrow">
            <a:avLst/>
          </a:prstGeom>
          <a:solidFill>
            <a:srgbClr val="0092B6"/>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870" tIns="51435" rIns="102870" bIns="51435" anchor="ctr" anchorCtr="0"/>
          <a:lstStyle/>
          <a:p>
            <a:endParaRPr lang="zh-CN" altLang="en-US">
              <a:solidFill>
                <a:schemeClr val="tx1"/>
              </a:solidFill>
            </a:endParaRPr>
          </a:p>
        </p:txBody>
      </p:sp>
      <p:sp>
        <p:nvSpPr>
          <p:cNvPr id="123" name="右箭头 122"/>
          <p:cNvSpPr/>
          <p:nvPr/>
        </p:nvSpPr>
        <p:spPr>
          <a:xfrm>
            <a:off x="4294902" y="1179140"/>
            <a:ext cx="255178" cy="226825"/>
          </a:xfrm>
          <a:prstGeom prst="rightArrow">
            <a:avLst/>
          </a:prstGeom>
          <a:solidFill>
            <a:srgbClr val="0092B6"/>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870" tIns="51435" rIns="102870" bIns="51435" anchor="ctr" anchorCtr="0"/>
          <a:lstStyle/>
          <a:p>
            <a:endParaRPr lang="zh-CN" altLang="en-US">
              <a:solidFill>
                <a:schemeClr val="tx1"/>
              </a:solidFill>
            </a:endParaRPr>
          </a:p>
        </p:txBody>
      </p:sp>
      <p:sp>
        <p:nvSpPr>
          <p:cNvPr id="124" name="右箭头 123"/>
          <p:cNvSpPr/>
          <p:nvPr/>
        </p:nvSpPr>
        <p:spPr>
          <a:xfrm>
            <a:off x="6336329" y="1179140"/>
            <a:ext cx="255178" cy="226825"/>
          </a:xfrm>
          <a:prstGeom prst="rightArrow">
            <a:avLst/>
          </a:prstGeom>
          <a:solidFill>
            <a:srgbClr val="0092B6"/>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870" tIns="51435" rIns="102870" bIns="51435" anchor="ctr" anchorCtr="0"/>
          <a:lstStyle/>
          <a:p>
            <a:endParaRPr lang="zh-CN" altLang="en-US">
              <a:solidFill>
                <a:schemeClr val="tx1"/>
              </a:solidFill>
            </a:endParaRPr>
          </a:p>
        </p:txBody>
      </p:sp>
      <p:sp>
        <p:nvSpPr>
          <p:cNvPr id="125" name="右箭头 124"/>
          <p:cNvSpPr/>
          <p:nvPr/>
        </p:nvSpPr>
        <p:spPr>
          <a:xfrm>
            <a:off x="8377756" y="1179140"/>
            <a:ext cx="255178" cy="226825"/>
          </a:xfrm>
          <a:prstGeom prst="rightArrow">
            <a:avLst/>
          </a:prstGeom>
          <a:solidFill>
            <a:srgbClr val="0092B6"/>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102870" tIns="51435" rIns="102870" bIns="51435" anchor="ctr" anchorCtr="0"/>
          <a:lstStyle/>
          <a:p>
            <a:endParaRPr lang="zh-CN" altLang="en-US">
              <a:solidFill>
                <a:schemeClr val="tx1"/>
              </a:solidFill>
            </a:endParaRPr>
          </a:p>
        </p:txBody>
      </p:sp>
      <p:sp>
        <p:nvSpPr>
          <p:cNvPr id="57" name="AutoShape 13"/>
          <p:cNvSpPr>
            <a:spLocks noChangeArrowheads="1"/>
          </p:cNvSpPr>
          <p:nvPr/>
        </p:nvSpPr>
        <p:spPr bwMode="auto">
          <a:xfrm>
            <a:off x="396875" y="0"/>
            <a:ext cx="431800" cy="73025"/>
          </a:xfrm>
          <a:prstGeom prst="flowChartProcess">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58" name="Text Box 14"/>
          <p:cNvSpPr txBox="1">
            <a:spLocks noChangeArrowheads="1"/>
          </p:cNvSpPr>
          <p:nvPr/>
        </p:nvSpPr>
        <p:spPr bwMode="auto">
          <a:xfrm>
            <a:off x="288925" y="12700"/>
            <a:ext cx="5594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DA4C3C"/>
                </a:solidFill>
                <a:latin typeface="黑体" pitchFamily="49" charset="-122"/>
                <a:ea typeface="黑体" pitchFamily="49" charset="-122"/>
                <a:sym typeface="Calibri" pitchFamily="34" charset="0"/>
              </a:rPr>
              <a:t>依据业务流程实现数据化监控流程</a:t>
            </a:r>
            <a:endParaRPr lang="zh-CN" altLang="en-US" sz="2800" b="1" dirty="0">
              <a:solidFill>
                <a:srgbClr val="DA4C3C"/>
              </a:solidFill>
              <a:latin typeface="黑体" pitchFamily="49" charset="-122"/>
              <a:ea typeface="黑体" pitchFamily="49" charset="-122"/>
              <a:sym typeface="Calibri" pitchFamily="34" charset="0"/>
            </a:endParaRPr>
          </a:p>
        </p:txBody>
      </p:sp>
      <p:sp>
        <p:nvSpPr>
          <p:cNvPr id="59" name="圈箭头4 744"/>
          <p:cNvSpPr>
            <a:spLocks/>
          </p:cNvSpPr>
          <p:nvPr/>
        </p:nvSpPr>
        <p:spPr bwMode="auto">
          <a:xfrm>
            <a:off x="620792" y="5912934"/>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0" name="圈箭头4 744"/>
          <p:cNvSpPr>
            <a:spLocks/>
          </p:cNvSpPr>
          <p:nvPr/>
        </p:nvSpPr>
        <p:spPr bwMode="auto">
          <a:xfrm>
            <a:off x="620792" y="622796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1" name="圈箭头4 744"/>
          <p:cNvSpPr>
            <a:spLocks/>
          </p:cNvSpPr>
          <p:nvPr/>
        </p:nvSpPr>
        <p:spPr bwMode="auto">
          <a:xfrm>
            <a:off x="3850379" y="532786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2" name="圈箭头4 744"/>
          <p:cNvSpPr>
            <a:spLocks/>
          </p:cNvSpPr>
          <p:nvPr/>
        </p:nvSpPr>
        <p:spPr bwMode="auto">
          <a:xfrm>
            <a:off x="3850379" y="5912934"/>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3" name="圈箭头4 744"/>
          <p:cNvSpPr>
            <a:spLocks/>
          </p:cNvSpPr>
          <p:nvPr/>
        </p:nvSpPr>
        <p:spPr bwMode="auto">
          <a:xfrm>
            <a:off x="3850379" y="622796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4" name="圈箭头4 744"/>
          <p:cNvSpPr>
            <a:spLocks/>
          </p:cNvSpPr>
          <p:nvPr/>
        </p:nvSpPr>
        <p:spPr bwMode="auto">
          <a:xfrm>
            <a:off x="7378607" y="532786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5" name="圈箭头4 744"/>
          <p:cNvSpPr>
            <a:spLocks/>
          </p:cNvSpPr>
          <p:nvPr/>
        </p:nvSpPr>
        <p:spPr bwMode="auto">
          <a:xfrm>
            <a:off x="7378607" y="5642904"/>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
        <p:nvSpPr>
          <p:cNvPr id="66" name="圈箭头4 744"/>
          <p:cNvSpPr>
            <a:spLocks/>
          </p:cNvSpPr>
          <p:nvPr/>
        </p:nvSpPr>
        <p:spPr bwMode="auto">
          <a:xfrm>
            <a:off x="7378607" y="5957939"/>
            <a:ext cx="180000" cy="180000"/>
          </a:xfrm>
          <a:custGeom>
            <a:avLst/>
            <a:gdLst>
              <a:gd name="T0" fmla="*/ 102403 w 648072"/>
              <a:gd name="T1" fmla="*/ 40570 h 648072"/>
              <a:gd name="T2" fmla="*/ 102403 w 648072"/>
              <a:gd name="T3" fmla="*/ 65926 h 648072"/>
              <a:gd name="T4" fmla="*/ 29449 w 648072"/>
              <a:gd name="T5" fmla="*/ 65926 h 648072"/>
              <a:gd name="T6" fmla="*/ 29449 w 648072"/>
              <a:gd name="T7" fmla="*/ 116637 h 648072"/>
              <a:gd name="T8" fmla="*/ 102403 w 648072"/>
              <a:gd name="T9" fmla="*/ 116637 h 648072"/>
              <a:gd name="T10" fmla="*/ 102403 w 648072"/>
              <a:gd name="T11" fmla="*/ 141993 h 648072"/>
              <a:gd name="T12" fmla="*/ 153114 w 648072"/>
              <a:gd name="T13" fmla="*/ 91282 h 648072"/>
              <a:gd name="T14" fmla="*/ 102403 w 648072"/>
              <a:gd name="T15" fmla="*/ 40570 h 648072"/>
              <a:gd name="T16" fmla="*/ 91282 w 648072"/>
              <a:gd name="T17" fmla="*/ 0 h 648072"/>
              <a:gd name="T18" fmla="*/ 182563 w 648072"/>
              <a:gd name="T19" fmla="*/ 91282 h 648072"/>
              <a:gd name="T20" fmla="*/ 91282 w 648072"/>
              <a:gd name="T21" fmla="*/ 182563 h 648072"/>
              <a:gd name="T22" fmla="*/ 0 w 648072"/>
              <a:gd name="T23" fmla="*/ 91282 h 648072"/>
              <a:gd name="T24" fmla="*/ 91282 w 648072"/>
              <a:gd name="T25" fmla="*/ 0 h 6480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8072" h="648072">
                <a:moveTo>
                  <a:pt x="363514" y="144016"/>
                </a:moveTo>
                <a:lnTo>
                  <a:pt x="363514" y="234026"/>
                </a:lnTo>
                <a:lnTo>
                  <a:pt x="104538" y="234026"/>
                </a:lnTo>
                <a:lnTo>
                  <a:pt x="104538" y="414046"/>
                </a:lnTo>
                <a:lnTo>
                  <a:pt x="363514" y="414046"/>
                </a:lnTo>
                <a:lnTo>
                  <a:pt x="363514" y="504056"/>
                </a:lnTo>
                <a:lnTo>
                  <a:pt x="543534" y="324036"/>
                </a:lnTo>
                <a:lnTo>
                  <a:pt x="363514" y="144016"/>
                </a:lnTo>
                <a:close/>
                <a:moveTo>
                  <a:pt x="324036" y="0"/>
                </a:moveTo>
                <a:cubicBezTo>
                  <a:pt x="502996" y="0"/>
                  <a:pt x="648072" y="145076"/>
                  <a:pt x="648072" y="324036"/>
                </a:cubicBezTo>
                <a:cubicBezTo>
                  <a:pt x="648072" y="502996"/>
                  <a:pt x="502996" y="648072"/>
                  <a:pt x="324036" y="648072"/>
                </a:cubicBezTo>
                <a:cubicBezTo>
                  <a:pt x="145076" y="648072"/>
                  <a:pt x="0" y="502996"/>
                  <a:pt x="0" y="324036"/>
                </a:cubicBezTo>
                <a:cubicBezTo>
                  <a:pt x="0" y="145076"/>
                  <a:pt x="145076" y="0"/>
                  <a:pt x="324036" y="0"/>
                </a:cubicBezTo>
                <a:close/>
              </a:path>
            </a:pathLst>
          </a:custGeom>
          <a:solidFill>
            <a:srgbClr val="DA4C3C"/>
          </a:solidFill>
          <a:ln>
            <a:noFill/>
          </a:ln>
          <a:effectLst/>
          <a:extLst/>
        </p:spPr>
        <p:txBody>
          <a:bodyPr lIns="102870" tIns="51435" rIns="102870" bIns="51435" anchor="ctr"/>
          <a:lstStyle/>
          <a:p>
            <a:endParaRPr lang="zh-CN" altLang="en-US"/>
          </a:p>
        </p:txBody>
      </p:sp>
    </p:spTree>
    <p:extLst>
      <p:ext uri="{BB962C8B-B14F-4D97-AF65-F5344CB8AC3E}">
        <p14:creationId xmlns:p14="http://schemas.microsoft.com/office/powerpoint/2010/main" val="30192724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396875" y="675125"/>
            <a:ext cx="9999355" cy="3510390"/>
          </a:xfrm>
          <a:prstGeom prst="roundRect">
            <a:avLst>
              <a:gd name="adj" fmla="val 2919"/>
            </a:avLst>
          </a:prstGeom>
          <a:solidFill>
            <a:srgbClr val="F6D5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542047" y="804739"/>
            <a:ext cx="9709010" cy="3251162"/>
            <a:chOff x="552205" y="802939"/>
            <a:chExt cx="9709010" cy="3251162"/>
          </a:xfrm>
        </p:grpSpPr>
        <p:pic>
          <p:nvPicPr>
            <p:cNvPr id="2" name="图片 1"/>
            <p:cNvPicPr>
              <a:picLocks noChangeAspect="1"/>
            </p:cNvPicPr>
            <p:nvPr/>
          </p:nvPicPr>
          <p:blipFill>
            <a:blip r:embed="rId2"/>
            <a:stretch>
              <a:fillRect/>
            </a:stretch>
          </p:blipFill>
          <p:spPr>
            <a:xfrm>
              <a:off x="552205" y="802939"/>
              <a:ext cx="9709010" cy="3232356"/>
            </a:xfrm>
            <a:prstGeom prst="rect">
              <a:avLst/>
            </a:prstGeom>
          </p:spPr>
        </p:pic>
        <p:sp>
          <p:nvSpPr>
            <p:cNvPr id="46" name="矩形 45"/>
            <p:cNvSpPr/>
            <p:nvPr/>
          </p:nvSpPr>
          <p:spPr>
            <a:xfrm>
              <a:off x="552205" y="802939"/>
              <a:ext cx="5613924" cy="325116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zh-CN" altLang="en-US" sz="3600" dirty="0">
                  <a:latin typeface="黑体" pitchFamily="49" charset="-122"/>
                  <a:ea typeface="黑体" pitchFamily="49" charset="-122"/>
                </a:rPr>
                <a:t>桌面录屏</a:t>
              </a:r>
            </a:p>
          </p:txBody>
        </p:sp>
        <p:sp>
          <p:nvSpPr>
            <p:cNvPr id="50" name="矩形 49"/>
            <p:cNvSpPr/>
            <p:nvPr/>
          </p:nvSpPr>
          <p:spPr>
            <a:xfrm>
              <a:off x="8292615" y="802939"/>
              <a:ext cx="1956367" cy="3251161"/>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zh-CN" altLang="en-US" sz="2700" dirty="0">
                  <a:latin typeface="黑体" pitchFamily="49" charset="-122"/>
                  <a:ea typeface="黑体" pitchFamily="49" charset="-122"/>
                </a:rPr>
                <a:t>操作日志</a:t>
              </a:r>
            </a:p>
          </p:txBody>
        </p:sp>
        <p:sp>
          <p:nvSpPr>
            <p:cNvPr id="47" name="矩形 46"/>
            <p:cNvSpPr/>
            <p:nvPr/>
          </p:nvSpPr>
          <p:spPr>
            <a:xfrm>
              <a:off x="6166129" y="2390716"/>
              <a:ext cx="2126486" cy="1663385"/>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zh-CN" altLang="en-US" sz="2700" dirty="0">
                  <a:latin typeface="黑体" pitchFamily="49" charset="-122"/>
                  <a:ea typeface="黑体" pitchFamily="49" charset="-122"/>
                </a:rPr>
                <a:t>柜员视频</a:t>
              </a:r>
            </a:p>
          </p:txBody>
        </p:sp>
        <p:sp>
          <p:nvSpPr>
            <p:cNvPr id="49" name="矩形 48"/>
            <p:cNvSpPr/>
            <p:nvPr/>
          </p:nvSpPr>
          <p:spPr>
            <a:xfrm>
              <a:off x="6166129" y="802939"/>
              <a:ext cx="2126486" cy="1587776"/>
            </a:xfrm>
            <a:prstGeom prst="rect">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2870" tIns="51435" rIns="102870" bIns="51435" rtlCol="0" anchor="ctr"/>
            <a:lstStyle/>
            <a:p>
              <a:pPr algn="ctr"/>
              <a:r>
                <a:rPr lang="zh-CN" altLang="en-US" sz="2700" dirty="0">
                  <a:latin typeface="黑体" pitchFamily="49" charset="-122"/>
                  <a:ea typeface="黑体" pitchFamily="49" charset="-122"/>
                </a:rPr>
                <a:t>客户视频</a:t>
              </a:r>
            </a:p>
          </p:txBody>
        </p:sp>
      </p:grpSp>
      <p:sp>
        <p:nvSpPr>
          <p:cNvPr id="14" name="AutoShape 13"/>
          <p:cNvSpPr>
            <a:spLocks noChangeArrowheads="1"/>
          </p:cNvSpPr>
          <p:nvPr/>
        </p:nvSpPr>
        <p:spPr bwMode="auto">
          <a:xfrm>
            <a:off x="396875" y="0"/>
            <a:ext cx="431800" cy="73025"/>
          </a:xfrm>
          <a:prstGeom prst="flowChartProcess">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5" name="Text Box 14"/>
          <p:cNvSpPr txBox="1">
            <a:spLocks noChangeArrowheads="1"/>
          </p:cNvSpPr>
          <p:nvPr/>
        </p:nvSpPr>
        <p:spPr bwMode="auto">
          <a:xfrm>
            <a:off x="288925" y="12700"/>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DA4C3C"/>
                </a:solidFill>
                <a:latin typeface="黑体" pitchFamily="49" charset="-122"/>
                <a:ea typeface="黑体" pitchFamily="49" charset="-122"/>
                <a:sym typeface="Calibri" pitchFamily="34" charset="0"/>
              </a:rPr>
              <a:t>业务办理视频播放场景</a:t>
            </a:r>
          </a:p>
        </p:txBody>
      </p:sp>
      <p:grpSp>
        <p:nvGrpSpPr>
          <p:cNvPr id="3" name="组合 2"/>
          <p:cNvGrpSpPr/>
          <p:nvPr/>
        </p:nvGrpSpPr>
        <p:grpSpPr>
          <a:xfrm>
            <a:off x="1084438" y="4377482"/>
            <a:ext cx="8501702" cy="2148293"/>
            <a:chOff x="1084438" y="4320529"/>
            <a:chExt cx="8501702" cy="2148293"/>
          </a:xfrm>
        </p:grpSpPr>
        <p:grpSp>
          <p:nvGrpSpPr>
            <p:cNvPr id="9" name="组合 8"/>
            <p:cNvGrpSpPr/>
            <p:nvPr/>
          </p:nvGrpSpPr>
          <p:grpSpPr>
            <a:xfrm>
              <a:off x="4301676" y="4320529"/>
              <a:ext cx="2067225" cy="2148293"/>
              <a:chOff x="4233550" y="4320529"/>
              <a:chExt cx="2067225" cy="2148293"/>
            </a:xfrm>
          </p:grpSpPr>
          <p:sp>
            <p:nvSpPr>
              <p:cNvPr id="4" name="圆角矩形 3"/>
              <p:cNvSpPr/>
              <p:nvPr/>
            </p:nvSpPr>
            <p:spPr>
              <a:xfrm>
                <a:off x="4233550" y="4320529"/>
                <a:ext cx="2067225" cy="2148293"/>
              </a:xfrm>
              <a:prstGeom prst="roundRect">
                <a:avLst>
                  <a:gd name="adj" fmla="val 3387"/>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同侧圆角矩形 5"/>
              <p:cNvSpPr/>
              <p:nvPr/>
            </p:nvSpPr>
            <p:spPr>
              <a:xfrm flipV="1">
                <a:off x="4233550" y="5941883"/>
                <a:ext cx="2067225" cy="526939"/>
              </a:xfrm>
              <a:prstGeom prst="round2SameRect">
                <a:avLst>
                  <a:gd name="adj1" fmla="val 12499"/>
                  <a:gd name="adj2" fmla="val 0"/>
                </a:avLst>
              </a:prstGeom>
              <a:solidFill>
                <a:schemeClr val="bg1">
                  <a:lumMod val="95000"/>
                </a:schemeClr>
              </a:solidFill>
              <a:ln>
                <a:noFill/>
              </a:ln>
              <a:effectLst>
                <a:outerShdw blurRad="63500" sx="101000" sy="101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7518915" y="4320529"/>
              <a:ext cx="2067225" cy="2148293"/>
              <a:chOff x="7425900" y="4320529"/>
              <a:chExt cx="2067225" cy="2148293"/>
            </a:xfrm>
          </p:grpSpPr>
          <p:sp>
            <p:nvSpPr>
              <p:cNvPr id="18" name="圆角矩形 17"/>
              <p:cNvSpPr/>
              <p:nvPr/>
            </p:nvSpPr>
            <p:spPr>
              <a:xfrm>
                <a:off x="7425900" y="4320529"/>
                <a:ext cx="2067225" cy="2148293"/>
              </a:xfrm>
              <a:prstGeom prst="roundRect">
                <a:avLst>
                  <a:gd name="adj" fmla="val 3387"/>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同侧圆角矩形 18"/>
              <p:cNvSpPr/>
              <p:nvPr/>
            </p:nvSpPr>
            <p:spPr>
              <a:xfrm flipV="1">
                <a:off x="7425900" y="5941883"/>
                <a:ext cx="2067225" cy="526939"/>
              </a:xfrm>
              <a:prstGeom prst="round2SameRect">
                <a:avLst>
                  <a:gd name="adj1" fmla="val 12499"/>
                  <a:gd name="adj2" fmla="val 0"/>
                </a:avLst>
              </a:prstGeom>
              <a:solidFill>
                <a:schemeClr val="bg1">
                  <a:lumMod val="95000"/>
                </a:schemeClr>
              </a:solidFill>
              <a:ln>
                <a:noFill/>
              </a:ln>
              <a:effectLst>
                <a:outerShdw blurRad="63500" sx="101000" sy="101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1084438" y="4320529"/>
              <a:ext cx="2067225" cy="2148293"/>
              <a:chOff x="991423" y="4320529"/>
              <a:chExt cx="2067225" cy="2148293"/>
            </a:xfrm>
          </p:grpSpPr>
          <p:sp>
            <p:nvSpPr>
              <p:cNvPr id="20" name="圆角矩形 19"/>
              <p:cNvSpPr/>
              <p:nvPr/>
            </p:nvSpPr>
            <p:spPr>
              <a:xfrm>
                <a:off x="991423" y="4320529"/>
                <a:ext cx="2067225" cy="2148293"/>
              </a:xfrm>
              <a:prstGeom prst="roundRect">
                <a:avLst>
                  <a:gd name="adj" fmla="val 3387"/>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同侧圆角矩形 20"/>
              <p:cNvSpPr/>
              <p:nvPr/>
            </p:nvSpPr>
            <p:spPr>
              <a:xfrm flipV="1">
                <a:off x="991423" y="5941883"/>
                <a:ext cx="2067225" cy="526939"/>
              </a:xfrm>
              <a:prstGeom prst="round2SameRect">
                <a:avLst>
                  <a:gd name="adj1" fmla="val 12499"/>
                  <a:gd name="adj2" fmla="val 0"/>
                </a:avLst>
              </a:prstGeom>
              <a:solidFill>
                <a:schemeClr val="bg1">
                  <a:lumMod val="95000"/>
                </a:schemeClr>
              </a:solidFill>
              <a:ln>
                <a:noFill/>
              </a:ln>
              <a:effectLst>
                <a:outerShdw blurRad="63500" sx="101000" sy="101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1" name="TextBox 10"/>
            <p:cNvSpPr txBox="1"/>
            <p:nvPr/>
          </p:nvSpPr>
          <p:spPr>
            <a:xfrm>
              <a:off x="2047753" y="6020686"/>
              <a:ext cx="697627" cy="400110"/>
            </a:xfrm>
            <a:prstGeom prst="rect">
              <a:avLst/>
            </a:prstGeom>
            <a:noFill/>
          </p:spPr>
          <p:txBody>
            <a:bodyPr wrap="none" rtlCol="0">
              <a:spAutoFit/>
            </a:bodyPr>
            <a:lstStyle/>
            <a:p>
              <a:r>
                <a:rPr lang="zh-CN" altLang="en-US" sz="2000" dirty="0" smtClean="0">
                  <a:solidFill>
                    <a:srgbClr val="348DC5"/>
                  </a:solidFill>
                  <a:latin typeface="微软雅黑" panose="020B0503020204020204" pitchFamily="34" charset="-122"/>
                  <a:ea typeface="微软雅黑" panose="020B0503020204020204" pitchFamily="34" charset="-122"/>
                </a:rPr>
                <a:t>同步</a:t>
              </a:r>
              <a:endParaRPr lang="zh-CN" altLang="en-US" sz="2000" dirty="0">
                <a:solidFill>
                  <a:srgbClr val="348DC5"/>
                </a:solidFill>
                <a:latin typeface="微软雅黑" panose="020B0503020204020204" pitchFamily="34" charset="-122"/>
                <a:ea typeface="微软雅黑" panose="020B0503020204020204" pitchFamily="34" charset="-122"/>
              </a:endParaRPr>
            </a:p>
          </p:txBody>
        </p:sp>
        <p:sp>
          <p:nvSpPr>
            <p:cNvPr id="26" name="TextBox 25"/>
            <p:cNvSpPr txBox="1"/>
            <p:nvPr/>
          </p:nvSpPr>
          <p:spPr>
            <a:xfrm>
              <a:off x="5121643" y="6020686"/>
              <a:ext cx="954107" cy="400110"/>
            </a:xfrm>
            <a:prstGeom prst="rect">
              <a:avLst/>
            </a:prstGeom>
            <a:noFill/>
          </p:spPr>
          <p:txBody>
            <a:bodyPr wrap="none" rtlCol="0">
              <a:spAutoFit/>
            </a:bodyPr>
            <a:lstStyle/>
            <a:p>
              <a:r>
                <a:rPr lang="zh-CN" altLang="en-US" sz="2000" dirty="0" smtClean="0">
                  <a:solidFill>
                    <a:srgbClr val="2FAC91"/>
                  </a:solidFill>
                  <a:latin typeface="微软雅黑" panose="020B0503020204020204" pitchFamily="34" charset="-122"/>
                  <a:ea typeface="微软雅黑" panose="020B0503020204020204" pitchFamily="34" charset="-122"/>
                </a:rPr>
                <a:t>可检索</a:t>
              </a:r>
              <a:endParaRPr lang="zh-CN" altLang="en-US" sz="2000" dirty="0">
                <a:solidFill>
                  <a:srgbClr val="2FAC91"/>
                </a:solidFill>
                <a:latin typeface="微软雅黑" panose="020B0503020204020204" pitchFamily="34" charset="-122"/>
                <a:ea typeface="微软雅黑" panose="020B0503020204020204" pitchFamily="34" charset="-122"/>
              </a:endParaRPr>
            </a:p>
          </p:txBody>
        </p:sp>
        <p:sp>
          <p:nvSpPr>
            <p:cNvPr id="27" name="TextBox 26"/>
            <p:cNvSpPr txBox="1"/>
            <p:nvPr/>
          </p:nvSpPr>
          <p:spPr>
            <a:xfrm>
              <a:off x="8416010" y="6020686"/>
              <a:ext cx="954107" cy="400110"/>
            </a:xfrm>
            <a:prstGeom prst="rect">
              <a:avLst/>
            </a:prstGeom>
            <a:noFill/>
          </p:spPr>
          <p:txBody>
            <a:bodyPr wrap="none" rtlCol="0">
              <a:spAutoFit/>
            </a:bodyPr>
            <a:lstStyle/>
            <a:p>
              <a:r>
                <a:rPr lang="zh-CN" altLang="en-US" sz="2000" dirty="0" smtClean="0">
                  <a:solidFill>
                    <a:srgbClr val="DB7924"/>
                  </a:solidFill>
                  <a:latin typeface="微软雅黑" panose="020B0503020204020204" pitchFamily="34" charset="-122"/>
                  <a:ea typeface="微软雅黑" panose="020B0503020204020204" pitchFamily="34" charset="-122"/>
                </a:rPr>
                <a:t>可分析</a:t>
              </a:r>
              <a:endParaRPr lang="zh-CN" altLang="en-US" sz="2000" dirty="0">
                <a:solidFill>
                  <a:srgbClr val="DB7924"/>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682389" y="4455545"/>
              <a:ext cx="1107996" cy="1338828"/>
            </a:xfrm>
            <a:prstGeom prst="rect">
              <a:avLst/>
            </a:prstGeom>
            <a:noFill/>
          </p:spPr>
          <p:txBody>
            <a:bodyPr wrap="non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同步摄像</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同步录屏</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同步播放</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13" name="椭圆 12"/>
            <p:cNvSpPr/>
            <p:nvPr/>
          </p:nvSpPr>
          <p:spPr>
            <a:xfrm>
              <a:off x="1412359" y="4590560"/>
              <a:ext cx="225025" cy="225025"/>
            </a:xfrm>
            <a:prstGeom prst="ellipse">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1412359" y="5012446"/>
              <a:ext cx="225025" cy="225025"/>
            </a:xfrm>
            <a:prstGeom prst="ellipse">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412359" y="5445655"/>
              <a:ext cx="225025" cy="225025"/>
            </a:xfrm>
            <a:prstGeom prst="ellipse">
              <a:avLst/>
            </a:prstGeom>
            <a:noFill/>
            <a:ln w="254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35"/>
            <p:cNvSpPr txBox="1"/>
            <p:nvPr/>
          </p:nvSpPr>
          <p:spPr>
            <a:xfrm>
              <a:off x="4725600" y="4455545"/>
              <a:ext cx="1569660" cy="1338828"/>
            </a:xfrm>
            <a:prstGeom prst="rect">
              <a:avLst/>
            </a:prstGeom>
            <a:noFill/>
          </p:spPr>
          <p:txBody>
            <a:bodyPr wrap="non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日志录像对照</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快速跳转</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定位播放</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37" name="椭圆 36"/>
            <p:cNvSpPr/>
            <p:nvPr/>
          </p:nvSpPr>
          <p:spPr>
            <a:xfrm>
              <a:off x="4455570" y="4590560"/>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4455570" y="5012446"/>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4455570" y="5445655"/>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39"/>
            <p:cNvSpPr txBox="1"/>
            <p:nvPr/>
          </p:nvSpPr>
          <p:spPr>
            <a:xfrm>
              <a:off x="8145980" y="4455545"/>
              <a:ext cx="1107996" cy="1338828"/>
            </a:xfrm>
            <a:prstGeom prst="rect">
              <a:avLst/>
            </a:prstGeom>
            <a:noFill/>
          </p:spPr>
          <p:txBody>
            <a:bodyPr wrap="none" rtlCol="0">
              <a:spAutoFit/>
            </a:bodyPr>
            <a:lstStyle/>
            <a:p>
              <a:pPr>
                <a:lnSpc>
                  <a:spcPct val="150000"/>
                </a:lnSpc>
              </a:pPr>
              <a:r>
                <a:rPr lang="zh-CN" altLang="en-US" sz="1800" dirty="0" smtClean="0">
                  <a:solidFill>
                    <a:schemeClr val="bg1"/>
                  </a:solidFill>
                  <a:latin typeface="微软雅黑" panose="020B0503020204020204" pitchFamily="34" charset="-122"/>
                  <a:ea typeface="微软雅黑" panose="020B0503020204020204" pitchFamily="34" charset="-122"/>
                </a:rPr>
                <a:t>报表分析</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en-US" altLang="zh-CN" sz="1800" dirty="0" smtClean="0">
                  <a:solidFill>
                    <a:schemeClr val="bg1"/>
                  </a:solidFill>
                  <a:latin typeface="微软雅黑" panose="020B0503020204020204" pitchFamily="34" charset="-122"/>
                  <a:ea typeface="微软雅黑" panose="020B0503020204020204" pitchFamily="34" charset="-122"/>
                </a:rPr>
                <a:t>KPI</a:t>
              </a:r>
              <a:r>
                <a:rPr lang="zh-CN" altLang="en-US" sz="1800" dirty="0" smtClean="0">
                  <a:solidFill>
                    <a:schemeClr val="bg1"/>
                  </a:solidFill>
                  <a:latin typeface="微软雅黑" panose="020B0503020204020204" pitchFamily="34" charset="-122"/>
                  <a:ea typeface="微软雅黑" panose="020B0503020204020204" pitchFamily="34" charset="-122"/>
                </a:rPr>
                <a:t>分析</a:t>
              </a:r>
              <a:endParaRPr lang="en-US" altLang="zh-CN" sz="18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800" dirty="0">
                  <a:solidFill>
                    <a:schemeClr val="bg1"/>
                  </a:solidFill>
                  <a:latin typeface="微软雅黑" panose="020B0503020204020204" pitchFamily="34" charset="-122"/>
                  <a:ea typeface="微软雅黑" panose="020B0503020204020204" pitchFamily="34" charset="-122"/>
                </a:rPr>
                <a:t>合</a:t>
              </a:r>
              <a:r>
                <a:rPr lang="zh-CN" altLang="en-US" sz="1800" dirty="0" smtClean="0">
                  <a:solidFill>
                    <a:schemeClr val="bg1"/>
                  </a:solidFill>
                  <a:latin typeface="微软雅黑" panose="020B0503020204020204" pitchFamily="34" charset="-122"/>
                  <a:ea typeface="微软雅黑" panose="020B0503020204020204" pitchFamily="34" charset="-122"/>
                </a:rPr>
                <a:t>规分析</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41" name="椭圆 40"/>
            <p:cNvSpPr/>
            <p:nvPr/>
          </p:nvSpPr>
          <p:spPr>
            <a:xfrm>
              <a:off x="7875950" y="4590560"/>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7875950" y="5012446"/>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875950" y="5445655"/>
              <a:ext cx="225025" cy="225025"/>
            </a:xfrm>
            <a:prstGeom prst="ellipse">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0" name="Picture 2" descr="E:\工作\其他\ppt\ppt_icon\7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9384" y="6003671"/>
              <a:ext cx="576000" cy="403362"/>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工作\其他\ppt\ppt_icon\7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005" y="5988796"/>
              <a:ext cx="567000" cy="43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工作\其他\ppt\ppt_icon\7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28114" y="6004741"/>
              <a:ext cx="432000" cy="432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836835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13"/>
          <p:cNvSpPr>
            <a:spLocks noChangeArrowheads="1"/>
          </p:cNvSpPr>
          <p:nvPr/>
        </p:nvSpPr>
        <p:spPr bwMode="auto">
          <a:xfrm>
            <a:off x="396875" y="0"/>
            <a:ext cx="431800" cy="73025"/>
          </a:xfrm>
          <a:prstGeom prst="flowChartProcess">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5" name="Text Box 14"/>
          <p:cNvSpPr txBox="1">
            <a:spLocks noChangeArrowheads="1"/>
          </p:cNvSpPr>
          <p:nvPr/>
        </p:nvSpPr>
        <p:spPr bwMode="auto">
          <a:xfrm>
            <a:off x="288925" y="12700"/>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DA4C3C"/>
                </a:solidFill>
                <a:latin typeface="黑体" pitchFamily="49" charset="-122"/>
                <a:ea typeface="黑体" pitchFamily="49" charset="-122"/>
                <a:sym typeface="Calibri" pitchFamily="34" charset="0"/>
              </a:rPr>
              <a:t>数据化监控主要优势</a:t>
            </a:r>
          </a:p>
        </p:txBody>
      </p:sp>
      <p:grpSp>
        <p:nvGrpSpPr>
          <p:cNvPr id="61" name="组合 60"/>
          <p:cNvGrpSpPr/>
          <p:nvPr/>
        </p:nvGrpSpPr>
        <p:grpSpPr>
          <a:xfrm>
            <a:off x="1031263" y="675125"/>
            <a:ext cx="8779902" cy="1430715"/>
            <a:chOff x="396874" y="720130"/>
            <a:chExt cx="8779902" cy="1430715"/>
          </a:xfrm>
        </p:grpSpPr>
        <p:grpSp>
          <p:nvGrpSpPr>
            <p:cNvPr id="39" name="组合 38"/>
            <p:cNvGrpSpPr/>
            <p:nvPr/>
          </p:nvGrpSpPr>
          <p:grpSpPr>
            <a:xfrm>
              <a:off x="450125" y="765135"/>
              <a:ext cx="8726651" cy="1385710"/>
              <a:chOff x="396874" y="720130"/>
              <a:chExt cx="8726651" cy="1385710"/>
            </a:xfrm>
          </p:grpSpPr>
          <p:sp>
            <p:nvSpPr>
              <p:cNvPr id="40" name="矩形 39"/>
              <p:cNvSpPr/>
              <p:nvPr/>
            </p:nvSpPr>
            <p:spPr>
              <a:xfrm>
                <a:off x="1562685" y="850422"/>
                <a:ext cx="7560840" cy="112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1" name="六边形 40"/>
              <p:cNvSpPr/>
              <p:nvPr/>
            </p:nvSpPr>
            <p:spPr>
              <a:xfrm>
                <a:off x="396874" y="720130"/>
                <a:ext cx="1607423" cy="1385710"/>
              </a:xfrm>
              <a:prstGeom prst="hexagon">
                <a:avLst/>
              </a:prstGeom>
              <a:solidFill>
                <a:srgbClr val="2979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sp>
          <p:nvSpPr>
            <p:cNvPr id="35" name="矩形 34"/>
            <p:cNvSpPr/>
            <p:nvPr/>
          </p:nvSpPr>
          <p:spPr>
            <a:xfrm>
              <a:off x="1562685" y="850422"/>
              <a:ext cx="7560840" cy="112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六边形 29"/>
            <p:cNvSpPr/>
            <p:nvPr/>
          </p:nvSpPr>
          <p:spPr>
            <a:xfrm>
              <a:off x="396874" y="720130"/>
              <a:ext cx="1607423" cy="1385710"/>
            </a:xfrm>
            <a:prstGeom prst="hexagon">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更全面</a:t>
              </a:r>
              <a:endParaRPr lang="zh-CN" altLang="en-US" dirty="0">
                <a:latin typeface="微软雅黑" panose="020B0503020204020204" pitchFamily="34" charset="-122"/>
                <a:ea typeface="微软雅黑" panose="020B0503020204020204" pitchFamily="34" charset="-122"/>
              </a:endParaRPr>
            </a:p>
          </p:txBody>
        </p:sp>
      </p:grpSp>
      <p:grpSp>
        <p:nvGrpSpPr>
          <p:cNvPr id="62" name="组合 61"/>
          <p:cNvGrpSpPr/>
          <p:nvPr/>
        </p:nvGrpSpPr>
        <p:grpSpPr>
          <a:xfrm>
            <a:off x="1039508" y="2182310"/>
            <a:ext cx="8771657" cy="1443688"/>
            <a:chOff x="405119" y="2227315"/>
            <a:chExt cx="8771657" cy="1443688"/>
          </a:xfrm>
        </p:grpSpPr>
        <p:grpSp>
          <p:nvGrpSpPr>
            <p:cNvPr id="49" name="组合 48"/>
            <p:cNvGrpSpPr/>
            <p:nvPr/>
          </p:nvGrpSpPr>
          <p:grpSpPr>
            <a:xfrm>
              <a:off x="450125" y="2285293"/>
              <a:ext cx="8726651" cy="1385710"/>
              <a:chOff x="396874" y="720130"/>
              <a:chExt cx="8726651" cy="1385710"/>
            </a:xfrm>
          </p:grpSpPr>
          <p:sp>
            <p:nvSpPr>
              <p:cNvPr id="50" name="矩形 49"/>
              <p:cNvSpPr/>
              <p:nvPr/>
            </p:nvSpPr>
            <p:spPr>
              <a:xfrm>
                <a:off x="1562685" y="850422"/>
                <a:ext cx="7560840" cy="112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1" name="六边形 50"/>
              <p:cNvSpPr/>
              <p:nvPr/>
            </p:nvSpPr>
            <p:spPr>
              <a:xfrm>
                <a:off x="396874" y="720130"/>
                <a:ext cx="1607423" cy="1385710"/>
              </a:xfrm>
              <a:prstGeom prst="hexagon">
                <a:avLst/>
              </a:prstGeom>
              <a:solidFill>
                <a:srgbClr val="C953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6" name="组合 45"/>
            <p:cNvGrpSpPr/>
            <p:nvPr/>
          </p:nvGrpSpPr>
          <p:grpSpPr>
            <a:xfrm>
              <a:off x="405119" y="2227315"/>
              <a:ext cx="8718406" cy="1385710"/>
              <a:chOff x="405119" y="2227315"/>
              <a:chExt cx="8718406" cy="1385710"/>
            </a:xfrm>
          </p:grpSpPr>
          <p:sp>
            <p:nvSpPr>
              <p:cNvPr id="43" name="矩形 42"/>
              <p:cNvSpPr/>
              <p:nvPr/>
            </p:nvSpPr>
            <p:spPr>
              <a:xfrm>
                <a:off x="1562685" y="2357607"/>
                <a:ext cx="7560840" cy="112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1" name="六边形 30"/>
              <p:cNvSpPr/>
              <p:nvPr/>
            </p:nvSpPr>
            <p:spPr>
              <a:xfrm>
                <a:off x="405119" y="2227315"/>
                <a:ext cx="1607423" cy="1385710"/>
              </a:xfrm>
              <a:prstGeom prst="hexagon">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可检索</a:t>
                </a:r>
                <a:endParaRPr lang="zh-CN" altLang="en-US" dirty="0">
                  <a:latin typeface="微软雅黑" panose="020B0503020204020204" pitchFamily="34" charset="-122"/>
                  <a:ea typeface="微软雅黑" panose="020B0503020204020204" pitchFamily="34" charset="-122"/>
                </a:endParaRPr>
              </a:p>
            </p:txBody>
          </p:sp>
        </p:grpSp>
      </p:grpSp>
      <p:grpSp>
        <p:nvGrpSpPr>
          <p:cNvPr id="63" name="组合 62"/>
          <p:cNvGrpSpPr/>
          <p:nvPr/>
        </p:nvGrpSpPr>
        <p:grpSpPr>
          <a:xfrm>
            <a:off x="1031263" y="3689495"/>
            <a:ext cx="8779902" cy="1436011"/>
            <a:chOff x="396874" y="3734500"/>
            <a:chExt cx="8779902" cy="1436011"/>
          </a:xfrm>
        </p:grpSpPr>
        <p:grpSp>
          <p:nvGrpSpPr>
            <p:cNvPr id="52" name="组合 51"/>
            <p:cNvGrpSpPr/>
            <p:nvPr/>
          </p:nvGrpSpPr>
          <p:grpSpPr>
            <a:xfrm>
              <a:off x="450125" y="3784801"/>
              <a:ext cx="8726651" cy="1385710"/>
              <a:chOff x="396874" y="720130"/>
              <a:chExt cx="8726651" cy="1385710"/>
            </a:xfrm>
          </p:grpSpPr>
          <p:sp>
            <p:nvSpPr>
              <p:cNvPr id="53" name="矩形 52"/>
              <p:cNvSpPr/>
              <p:nvPr/>
            </p:nvSpPr>
            <p:spPr>
              <a:xfrm>
                <a:off x="1562685" y="850422"/>
                <a:ext cx="7560840" cy="112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4" name="六边形 53"/>
              <p:cNvSpPr/>
              <p:nvPr/>
            </p:nvSpPr>
            <p:spPr>
              <a:xfrm>
                <a:off x="396874" y="720130"/>
                <a:ext cx="1607423" cy="1385710"/>
              </a:xfrm>
              <a:prstGeom prst="hexagon">
                <a:avLst/>
              </a:prstGeom>
              <a:solidFill>
                <a:srgbClr val="268A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396874" y="3734500"/>
              <a:ext cx="8726651" cy="1385710"/>
              <a:chOff x="396874" y="3734500"/>
              <a:chExt cx="8726651" cy="1385710"/>
            </a:xfrm>
          </p:grpSpPr>
          <p:sp>
            <p:nvSpPr>
              <p:cNvPr id="44" name="矩形 43"/>
              <p:cNvSpPr/>
              <p:nvPr/>
            </p:nvSpPr>
            <p:spPr>
              <a:xfrm>
                <a:off x="1562685" y="3864792"/>
                <a:ext cx="7560840" cy="112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六边形 31"/>
              <p:cNvSpPr/>
              <p:nvPr/>
            </p:nvSpPr>
            <p:spPr>
              <a:xfrm>
                <a:off x="396874" y="3734500"/>
                <a:ext cx="1607423" cy="1385710"/>
              </a:xfrm>
              <a:prstGeom prst="hexagon">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成本低</a:t>
                </a:r>
                <a:endParaRPr lang="zh-CN" altLang="en-US" dirty="0">
                  <a:latin typeface="微软雅黑" panose="020B0503020204020204" pitchFamily="34" charset="-122"/>
                  <a:ea typeface="微软雅黑" panose="020B0503020204020204" pitchFamily="34" charset="-122"/>
                </a:endParaRPr>
              </a:p>
            </p:txBody>
          </p:sp>
        </p:grpSp>
      </p:grpSp>
      <p:grpSp>
        <p:nvGrpSpPr>
          <p:cNvPr id="64" name="组合 63"/>
          <p:cNvGrpSpPr/>
          <p:nvPr/>
        </p:nvGrpSpPr>
        <p:grpSpPr>
          <a:xfrm>
            <a:off x="1031263" y="5196680"/>
            <a:ext cx="8779902" cy="1454665"/>
            <a:chOff x="396874" y="5241685"/>
            <a:chExt cx="8779902" cy="1454665"/>
          </a:xfrm>
        </p:grpSpPr>
        <p:grpSp>
          <p:nvGrpSpPr>
            <p:cNvPr id="58" name="组合 57"/>
            <p:cNvGrpSpPr/>
            <p:nvPr/>
          </p:nvGrpSpPr>
          <p:grpSpPr>
            <a:xfrm>
              <a:off x="450125" y="5310640"/>
              <a:ext cx="8726651" cy="1385710"/>
              <a:chOff x="396874" y="720130"/>
              <a:chExt cx="8726651" cy="1385710"/>
            </a:xfrm>
          </p:grpSpPr>
          <p:sp>
            <p:nvSpPr>
              <p:cNvPr id="59" name="矩形 58"/>
              <p:cNvSpPr/>
              <p:nvPr/>
            </p:nvSpPr>
            <p:spPr>
              <a:xfrm>
                <a:off x="1562685" y="850422"/>
                <a:ext cx="7560840" cy="11251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六边形 59"/>
              <p:cNvSpPr/>
              <p:nvPr/>
            </p:nvSpPr>
            <p:spPr>
              <a:xfrm>
                <a:off x="396874" y="720130"/>
                <a:ext cx="1607423" cy="1385710"/>
              </a:xfrm>
              <a:prstGeom prst="hexagon">
                <a:avLst/>
              </a:prstGeom>
              <a:solidFill>
                <a:srgbClr val="BE33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48" name="组合 47"/>
            <p:cNvGrpSpPr/>
            <p:nvPr/>
          </p:nvGrpSpPr>
          <p:grpSpPr>
            <a:xfrm>
              <a:off x="396874" y="5241685"/>
              <a:ext cx="8726651" cy="1385710"/>
              <a:chOff x="396874" y="5241685"/>
              <a:chExt cx="8726651" cy="1385710"/>
            </a:xfrm>
          </p:grpSpPr>
          <p:sp>
            <p:nvSpPr>
              <p:cNvPr id="45" name="矩形 44"/>
              <p:cNvSpPr/>
              <p:nvPr/>
            </p:nvSpPr>
            <p:spPr>
              <a:xfrm>
                <a:off x="1562685" y="5371977"/>
                <a:ext cx="7560840" cy="11251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3" name="六边形 32"/>
              <p:cNvSpPr/>
              <p:nvPr/>
            </p:nvSpPr>
            <p:spPr>
              <a:xfrm>
                <a:off x="396874" y="5241685"/>
                <a:ext cx="1607423" cy="1385710"/>
              </a:xfrm>
              <a:prstGeom prst="hexagon">
                <a:avLst/>
              </a:prstGeom>
              <a:solidFill>
                <a:srgbClr val="DA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部署易</a:t>
                </a:r>
                <a:endParaRPr lang="zh-CN" altLang="en-US" dirty="0">
                  <a:latin typeface="微软雅黑" panose="020B0503020204020204" pitchFamily="34" charset="-122"/>
                  <a:ea typeface="微软雅黑" panose="020B0503020204020204" pitchFamily="34" charset="-122"/>
                </a:endParaRPr>
              </a:p>
            </p:txBody>
          </p:sp>
        </p:grpSp>
      </p:grpSp>
      <p:sp>
        <p:nvSpPr>
          <p:cNvPr id="81" name="TextBox 80"/>
          <p:cNvSpPr txBox="1"/>
          <p:nvPr/>
        </p:nvSpPr>
        <p:spPr>
          <a:xfrm>
            <a:off x="3240435" y="866526"/>
            <a:ext cx="6075675" cy="978729"/>
          </a:xfrm>
          <a:prstGeom prst="rect">
            <a:avLst/>
          </a:prstGeom>
          <a:noFill/>
        </p:spPr>
        <p:txBody>
          <a:bodyPr wrap="square" rtlCol="0">
            <a:spAutoFit/>
          </a:bodyPr>
          <a:lstStyle/>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支持视频、音频、目录录像、操作日志等多种数据源采集</a:t>
            </a: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将多种数据源集成和同步起来，同屏播放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屏幕操作终于可以看清了！传统监控方案难题得以</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解决</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2" name="TextBox 81"/>
          <p:cNvSpPr txBox="1"/>
          <p:nvPr/>
        </p:nvSpPr>
        <p:spPr>
          <a:xfrm>
            <a:off x="3240435" y="2295305"/>
            <a:ext cx="6075675" cy="1156855"/>
          </a:xfrm>
          <a:prstGeom prst="rect">
            <a:avLst/>
          </a:prstGeom>
          <a:noFill/>
        </p:spPr>
        <p:txBody>
          <a:bodyPr wrap="square" rtlCol="0">
            <a:spAutoFit/>
          </a:bodyPr>
          <a:lstStyle/>
          <a:p>
            <a:pPr eaLnBrk="0" hangingPunct="0">
              <a:lnSpc>
                <a:spcPct val="11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录像自动绑定业务信息</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hangingPunct="0">
              <a:lnSpc>
                <a:spcPct val="11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利用细粒度日志将视频录像切分为多个段落</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hangingPunct="0">
              <a:lnSpc>
                <a:spcPct val="11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利用搜索结果快速跳转到需要查看的录像段落</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hangingPunct="0">
              <a:lnSpc>
                <a:spcPct val="11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大量日志为实时分析和后期分析提供了可能</a:t>
            </a:r>
          </a:p>
        </p:txBody>
      </p:sp>
      <p:sp>
        <p:nvSpPr>
          <p:cNvPr id="83" name="TextBox 82"/>
          <p:cNvSpPr txBox="1"/>
          <p:nvPr/>
        </p:nvSpPr>
        <p:spPr>
          <a:xfrm>
            <a:off x="3240435" y="3881861"/>
            <a:ext cx="6345705" cy="978729"/>
          </a:xfrm>
          <a:prstGeom prst="rect">
            <a:avLst/>
          </a:prstGeom>
          <a:noFill/>
        </p:spPr>
        <p:txBody>
          <a:bodyPr wrap="square" rtlCol="0">
            <a:spAutoFit/>
          </a:bodyPr>
          <a:lstStyle/>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网点传输带宽控制在</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100kb/</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终端，可以集中部署</a:t>
            </a: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存储成本为传统视频监控方案的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1/10</a:t>
            </a: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由于采用了集中化方案，总体方案造价为传统视频方案的</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1/10</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不到</a:t>
            </a:r>
          </a:p>
        </p:txBody>
      </p:sp>
      <p:sp>
        <p:nvSpPr>
          <p:cNvPr id="84" name="TextBox 83"/>
          <p:cNvSpPr txBox="1"/>
          <p:nvPr/>
        </p:nvSpPr>
        <p:spPr>
          <a:xfrm>
            <a:off x="3240435" y="5400650"/>
            <a:ext cx="6075675" cy="978729"/>
          </a:xfrm>
          <a:prstGeom prst="rect">
            <a:avLst/>
          </a:prstGeom>
          <a:noFill/>
        </p:spPr>
        <p:txBody>
          <a:bodyPr wrap="square" rtlCol="0">
            <a:spAutoFit/>
          </a:bodyPr>
          <a:lstStyle/>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支持视频、音频、目录录像、操作日志等多种数据源采集</a:t>
            </a: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将多种数据源集成和同步起来，同屏播放</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eaLnBrk="0" hangingPunct="0">
              <a:lnSpc>
                <a:spcPct val="120000"/>
              </a:lnSpc>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屏幕操作终于可以看清了！传统监控方案难题得以解决</a:t>
            </a:r>
          </a:p>
        </p:txBody>
      </p:sp>
      <p:sp>
        <p:nvSpPr>
          <p:cNvPr id="55" name="椭圆 54"/>
          <p:cNvSpPr/>
          <p:nvPr/>
        </p:nvSpPr>
        <p:spPr bwMode="auto">
          <a:xfrm>
            <a:off x="3002748" y="966425"/>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2" name="椭圆 71"/>
          <p:cNvSpPr/>
          <p:nvPr/>
        </p:nvSpPr>
        <p:spPr bwMode="auto">
          <a:xfrm>
            <a:off x="3002748" y="1270825"/>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3" name="椭圆 72"/>
          <p:cNvSpPr/>
          <p:nvPr/>
        </p:nvSpPr>
        <p:spPr bwMode="auto">
          <a:xfrm>
            <a:off x="3002748" y="1575225"/>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4" name="椭圆 73"/>
          <p:cNvSpPr/>
          <p:nvPr/>
        </p:nvSpPr>
        <p:spPr bwMode="auto">
          <a:xfrm>
            <a:off x="3002748" y="2385315"/>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5" name="椭圆 74"/>
          <p:cNvSpPr/>
          <p:nvPr/>
        </p:nvSpPr>
        <p:spPr bwMode="auto">
          <a:xfrm>
            <a:off x="3002748" y="2648736"/>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6" name="椭圆 75"/>
          <p:cNvSpPr/>
          <p:nvPr/>
        </p:nvSpPr>
        <p:spPr bwMode="auto">
          <a:xfrm>
            <a:off x="3002748" y="2912157"/>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89" name="椭圆 88"/>
          <p:cNvSpPr/>
          <p:nvPr/>
        </p:nvSpPr>
        <p:spPr bwMode="auto">
          <a:xfrm>
            <a:off x="3002748" y="3978709"/>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90" name="椭圆 89"/>
          <p:cNvSpPr/>
          <p:nvPr/>
        </p:nvSpPr>
        <p:spPr bwMode="auto">
          <a:xfrm>
            <a:off x="3002748" y="4283109"/>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91" name="椭圆 90"/>
          <p:cNvSpPr/>
          <p:nvPr/>
        </p:nvSpPr>
        <p:spPr bwMode="auto">
          <a:xfrm>
            <a:off x="3002748" y="4587509"/>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92" name="椭圆 91"/>
          <p:cNvSpPr/>
          <p:nvPr/>
        </p:nvSpPr>
        <p:spPr bwMode="auto">
          <a:xfrm>
            <a:off x="3002748" y="5490660"/>
            <a:ext cx="160337" cy="158750"/>
          </a:xfrm>
          <a:prstGeom prst="ellipse">
            <a:avLst/>
          </a:prstGeom>
          <a:noFill/>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93" name="椭圆 92"/>
          <p:cNvSpPr/>
          <p:nvPr/>
        </p:nvSpPr>
        <p:spPr bwMode="auto">
          <a:xfrm>
            <a:off x="3002748" y="5795060"/>
            <a:ext cx="160337" cy="158750"/>
          </a:xfrm>
          <a:prstGeom prst="ellipse">
            <a:avLst/>
          </a:prstGeom>
          <a:noFill/>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100" name="椭圆 99"/>
          <p:cNvSpPr/>
          <p:nvPr/>
        </p:nvSpPr>
        <p:spPr bwMode="auto">
          <a:xfrm>
            <a:off x="3002748" y="6099460"/>
            <a:ext cx="160337" cy="158750"/>
          </a:xfrm>
          <a:prstGeom prst="ellipse">
            <a:avLst/>
          </a:prstGeom>
          <a:noFill/>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101" name="椭圆 100"/>
          <p:cNvSpPr/>
          <p:nvPr/>
        </p:nvSpPr>
        <p:spPr bwMode="auto">
          <a:xfrm>
            <a:off x="3002748" y="3175577"/>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Tree>
    <p:extLst>
      <p:ext uri="{BB962C8B-B14F-4D97-AF65-F5344CB8AC3E}">
        <p14:creationId xmlns:p14="http://schemas.microsoft.com/office/powerpoint/2010/main" val="22154355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p:cNvSpPr>
            <a:spLocks noChangeArrowheads="1"/>
          </p:cNvSpPr>
          <p:nvPr/>
        </p:nvSpPr>
        <p:spPr bwMode="auto">
          <a:xfrm flipH="1">
            <a:off x="2948391" y="3302188"/>
            <a:ext cx="5139953" cy="753011"/>
          </a:xfrm>
          <a:prstGeom prst="homePlate">
            <a:avLst>
              <a:gd name="adj" fmla="val 45569"/>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5" name="Oval 3"/>
          <p:cNvSpPr>
            <a:spLocks noChangeArrowheads="1"/>
          </p:cNvSpPr>
          <p:nvPr/>
        </p:nvSpPr>
        <p:spPr bwMode="auto">
          <a:xfrm>
            <a:off x="3272809" y="3389063"/>
            <a:ext cx="580681" cy="579260"/>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29AC91"/>
                  </a:solidFill>
                </a:ln>
                <a:solidFill>
                  <a:srgbClr val="29AC91"/>
                </a:solidFill>
              </a:rPr>
              <a:t>3</a:t>
            </a:r>
            <a:endParaRPr lang="zh-CN" altLang="en-US" sz="2400" dirty="0">
              <a:ln>
                <a:solidFill>
                  <a:srgbClr val="29AC91"/>
                </a:solidFill>
              </a:ln>
              <a:solidFill>
                <a:srgbClr val="29AC91"/>
              </a:solidFill>
            </a:endParaRPr>
          </a:p>
        </p:txBody>
      </p:sp>
      <p:sp>
        <p:nvSpPr>
          <p:cNvPr id="30" name="AutoShape 13"/>
          <p:cNvSpPr>
            <a:spLocks noChangeArrowheads="1"/>
          </p:cNvSpPr>
          <p:nvPr/>
        </p:nvSpPr>
        <p:spPr bwMode="auto">
          <a:xfrm>
            <a:off x="396875" y="0"/>
            <a:ext cx="431800" cy="73025"/>
          </a:xfrm>
          <a:prstGeom prst="flowChartProcess">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 name="Text Box 14"/>
          <p:cNvSpPr txBox="1">
            <a:spLocks noChangeArrowheads="1"/>
          </p:cNvSpPr>
          <p:nvPr/>
        </p:nvSpPr>
        <p:spPr bwMode="auto">
          <a:xfrm>
            <a:off x="288925" y="12700"/>
            <a:ext cx="187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a:solidFill>
                  <a:srgbClr val="4D4D4D"/>
                </a:solidFill>
                <a:latin typeface="Arial Unicode MS" pitchFamily="34" charset="-122"/>
                <a:ea typeface="Arial Unicode MS" pitchFamily="34" charset="-122"/>
                <a:cs typeface="Arial Unicode MS" pitchFamily="34" charset="-122"/>
              </a:rPr>
              <a:t>CONTENTS</a:t>
            </a:r>
          </a:p>
          <a:p>
            <a:pPr eaLnBrk="1" hangingPunct="1"/>
            <a:r>
              <a:rPr lang="zh-CN" altLang="en-US" sz="2800" b="1">
                <a:solidFill>
                  <a:srgbClr val="4D4D4D"/>
                </a:solidFill>
                <a:latin typeface="黑体" pitchFamily="49" charset="-122"/>
                <a:ea typeface="黑体" pitchFamily="49" charset="-122"/>
              </a:rPr>
              <a:t>目录</a:t>
            </a:r>
          </a:p>
        </p:txBody>
      </p:sp>
      <p:sp>
        <p:nvSpPr>
          <p:cNvPr id="32" name="AutoShape 15"/>
          <p:cNvSpPr>
            <a:spLocks noChangeArrowheads="1"/>
          </p:cNvSpPr>
          <p:nvPr/>
        </p:nvSpPr>
        <p:spPr bwMode="auto">
          <a:xfrm flipH="1">
            <a:off x="3800001" y="1796166"/>
            <a:ext cx="4120953" cy="753011"/>
          </a:xfrm>
          <a:prstGeom prst="homePlate">
            <a:avLst>
              <a:gd name="adj" fmla="val 45960"/>
            </a:avLst>
          </a:prstGeom>
          <a:solidFill>
            <a:srgbClr val="348D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 name="Oval 16"/>
          <p:cNvSpPr>
            <a:spLocks noChangeArrowheads="1"/>
          </p:cNvSpPr>
          <p:nvPr/>
        </p:nvSpPr>
        <p:spPr bwMode="auto">
          <a:xfrm>
            <a:off x="4140534" y="1883041"/>
            <a:ext cx="580681" cy="579260"/>
          </a:xfrm>
          <a:prstGeom prst="ellipse">
            <a:avLst/>
          </a:prstGeom>
          <a:solidFill>
            <a:schemeClr val="bg1"/>
          </a:solidFill>
          <a:ln>
            <a:noFill/>
          </a:ln>
          <a:effectLst/>
          <a:extLst>
            <a:ext uri="{91240B29-F687-4F45-9708-019B960494DF}">
              <a14:hiddenLine xmlns:a14="http://schemas.microsoft.com/office/drawing/2010/main" w="952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348DC5"/>
                  </a:solidFill>
                </a:ln>
                <a:solidFill>
                  <a:srgbClr val="348DC5"/>
                </a:solidFill>
              </a:rPr>
              <a:t>1</a:t>
            </a:r>
            <a:endParaRPr lang="zh-CN" altLang="en-US" sz="2400" dirty="0">
              <a:ln>
                <a:solidFill>
                  <a:srgbClr val="348DC5"/>
                </a:solidFill>
              </a:ln>
              <a:solidFill>
                <a:srgbClr val="348DC5"/>
              </a:solidFill>
            </a:endParaRPr>
          </a:p>
        </p:txBody>
      </p:sp>
      <p:sp>
        <p:nvSpPr>
          <p:cNvPr id="34" name="矩形 21"/>
          <p:cNvSpPr>
            <a:spLocks noChangeArrowheads="1"/>
          </p:cNvSpPr>
          <p:nvPr/>
        </p:nvSpPr>
        <p:spPr bwMode="auto">
          <a:xfrm>
            <a:off x="4465041" y="1962394"/>
            <a:ext cx="2189724"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行业需求分析</a:t>
            </a:r>
          </a:p>
        </p:txBody>
      </p:sp>
      <p:sp>
        <p:nvSpPr>
          <p:cNvPr id="35" name="AutoShape 19"/>
          <p:cNvSpPr>
            <a:spLocks noChangeArrowheads="1"/>
          </p:cNvSpPr>
          <p:nvPr/>
        </p:nvSpPr>
        <p:spPr bwMode="auto">
          <a:xfrm flipH="1">
            <a:off x="1813196" y="2549177"/>
            <a:ext cx="6329409" cy="753011"/>
          </a:xfrm>
          <a:prstGeom prst="homePlate">
            <a:avLst>
              <a:gd name="adj" fmla="val 43350"/>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Oval 20"/>
          <p:cNvSpPr>
            <a:spLocks noChangeArrowheads="1"/>
          </p:cNvSpPr>
          <p:nvPr/>
        </p:nvSpPr>
        <p:spPr bwMode="auto">
          <a:xfrm>
            <a:off x="2156940" y="2636052"/>
            <a:ext cx="580680" cy="579261"/>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DA4C3C"/>
                  </a:solidFill>
                </a:ln>
                <a:solidFill>
                  <a:srgbClr val="DA4C3C"/>
                </a:solidFill>
              </a:rPr>
              <a:t>2</a:t>
            </a:r>
            <a:endParaRPr lang="zh-CN" altLang="en-US" sz="2400" dirty="0">
              <a:ln>
                <a:solidFill>
                  <a:srgbClr val="DA4C3C"/>
                </a:solidFill>
              </a:ln>
              <a:solidFill>
                <a:srgbClr val="DA4C3C"/>
              </a:solidFill>
            </a:endParaRPr>
          </a:p>
        </p:txBody>
      </p:sp>
      <p:sp>
        <p:nvSpPr>
          <p:cNvPr id="37" name="矩形 30"/>
          <p:cNvSpPr>
            <a:spLocks noChangeArrowheads="1"/>
          </p:cNvSpPr>
          <p:nvPr/>
        </p:nvSpPr>
        <p:spPr bwMode="auto">
          <a:xfrm>
            <a:off x="2182127" y="2715405"/>
            <a:ext cx="4188387"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柜面交易监控解决方案介绍</a:t>
            </a:r>
          </a:p>
        </p:txBody>
      </p:sp>
      <p:sp>
        <p:nvSpPr>
          <p:cNvPr id="38" name="矩形 33"/>
          <p:cNvSpPr>
            <a:spLocks noChangeArrowheads="1"/>
          </p:cNvSpPr>
          <p:nvPr/>
        </p:nvSpPr>
        <p:spPr bwMode="auto">
          <a:xfrm>
            <a:off x="3567617" y="3468416"/>
            <a:ext cx="2856570" cy="42055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b="1" u="sng" dirty="0">
                <a:solidFill>
                  <a:schemeClr val="bg1"/>
                </a:solidFill>
                <a:latin typeface="微软雅黑" pitchFamily="34" charset="-122"/>
                <a:ea typeface="微软雅黑" pitchFamily="34" charset="-122"/>
                <a:sym typeface="微软雅黑" pitchFamily="34" charset="-122"/>
              </a:rPr>
              <a:t>监控中心功能介绍</a:t>
            </a:r>
          </a:p>
        </p:txBody>
      </p:sp>
      <p:sp>
        <p:nvSpPr>
          <p:cNvPr id="39" name="AutoShape 5"/>
          <p:cNvSpPr>
            <a:spLocks noChangeArrowheads="1"/>
          </p:cNvSpPr>
          <p:nvPr/>
        </p:nvSpPr>
        <p:spPr bwMode="auto">
          <a:xfrm flipH="1">
            <a:off x="3600475" y="4055199"/>
            <a:ext cx="4714746" cy="753011"/>
          </a:xfrm>
          <a:prstGeom prst="homePlate">
            <a:avLst>
              <a:gd name="adj" fmla="val 39625"/>
            </a:avLst>
          </a:prstGeom>
          <a:solidFill>
            <a:srgbClr val="DB79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0" name="矩形 33"/>
          <p:cNvSpPr>
            <a:spLocks noChangeArrowheads="1"/>
          </p:cNvSpPr>
          <p:nvPr/>
        </p:nvSpPr>
        <p:spPr bwMode="auto">
          <a:xfrm>
            <a:off x="4165007" y="4221427"/>
            <a:ext cx="252502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部署</a:t>
            </a:r>
            <a:r>
              <a:rPr lang="zh-CN" altLang="en-US" sz="2200" dirty="0" smtClean="0">
                <a:solidFill>
                  <a:schemeClr val="bg1"/>
                </a:solidFill>
                <a:latin typeface="微软雅黑" pitchFamily="34" charset="-122"/>
                <a:ea typeface="微软雅黑" pitchFamily="34" charset="-122"/>
                <a:sym typeface="微软雅黑" pitchFamily="34" charset="-122"/>
              </a:rPr>
              <a:t>方案及案例</a:t>
            </a:r>
            <a:endParaRPr lang="zh-CN" altLang="en-US" sz="2200" dirty="0">
              <a:solidFill>
                <a:schemeClr val="bg1"/>
              </a:solidFill>
              <a:latin typeface="微软雅黑" pitchFamily="34" charset="-122"/>
              <a:ea typeface="微软雅黑" pitchFamily="34" charset="-122"/>
              <a:sym typeface="微软雅黑" pitchFamily="34" charset="-122"/>
            </a:endParaRPr>
          </a:p>
        </p:txBody>
      </p:sp>
      <p:sp>
        <p:nvSpPr>
          <p:cNvPr id="41" name="Oval 16"/>
          <p:cNvSpPr>
            <a:spLocks noChangeArrowheads="1"/>
          </p:cNvSpPr>
          <p:nvPr/>
        </p:nvSpPr>
        <p:spPr bwMode="auto">
          <a:xfrm>
            <a:off x="3894785" y="4142301"/>
            <a:ext cx="580680" cy="578806"/>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400">
                <a:solidFill>
                  <a:srgbClr val="DB7924"/>
                </a:solidFill>
              </a:rPr>
              <a:t>4</a:t>
            </a:r>
            <a:endParaRPr lang="zh-CN" altLang="en-US" sz="2400">
              <a:solidFill>
                <a:srgbClr val="DB7924"/>
              </a:solidFill>
            </a:endParaRPr>
          </a:p>
        </p:txBody>
      </p:sp>
      <p:pic>
        <p:nvPicPr>
          <p:cNvPr id="42" name="Picture 25" descr="E:\工作\其他\ppt\ppt_icon\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20" y="1107857"/>
            <a:ext cx="3978593" cy="474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089862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18" name="Text Box 14"/>
          <p:cNvSpPr txBox="1">
            <a:spLocks noChangeArrowheads="1"/>
          </p:cNvSpPr>
          <p:nvPr/>
        </p:nvSpPr>
        <p:spPr bwMode="auto">
          <a:xfrm>
            <a:off x="288925" y="12700"/>
            <a:ext cx="63161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艺赛旗解决方案帮助银行管控操作风险</a:t>
            </a:r>
          </a:p>
        </p:txBody>
      </p:sp>
      <p:cxnSp>
        <p:nvCxnSpPr>
          <p:cNvPr id="9" name="直接连接符 8"/>
          <p:cNvCxnSpPr/>
          <p:nvPr/>
        </p:nvCxnSpPr>
        <p:spPr>
          <a:xfrm flipH="1">
            <a:off x="702784" y="3620629"/>
            <a:ext cx="9378411" cy="0"/>
          </a:xfrm>
          <a:prstGeom prst="line">
            <a:avLst/>
          </a:prstGeom>
          <a:ln w="28575">
            <a:solidFill>
              <a:srgbClr val="2FAC91"/>
            </a:solidFill>
            <a:prstDash val="dashDot"/>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391223" y="720130"/>
            <a:ext cx="0" cy="5804423"/>
          </a:xfrm>
          <a:prstGeom prst="line">
            <a:avLst/>
          </a:prstGeom>
          <a:ln w="28575">
            <a:solidFill>
              <a:srgbClr val="2FAC91"/>
            </a:solidFill>
            <a:prstDash val="dashDot"/>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4078807" y="2277534"/>
            <a:ext cx="2643736" cy="2645833"/>
            <a:chOff x="4272290" y="2255515"/>
            <a:chExt cx="2385631" cy="2387523"/>
          </a:xfrm>
        </p:grpSpPr>
        <p:sp>
          <p:nvSpPr>
            <p:cNvPr id="6" name="饼形 5"/>
            <p:cNvSpPr/>
            <p:nvPr/>
          </p:nvSpPr>
          <p:spPr>
            <a:xfrm>
              <a:off x="4273822" y="2255515"/>
              <a:ext cx="2384099" cy="2384099"/>
            </a:xfrm>
            <a:prstGeom prst="pie">
              <a:avLst>
                <a:gd name="adj1" fmla="val 0"/>
                <a:gd name="adj2" fmla="val 5407491"/>
              </a:avLst>
            </a:prstGeom>
            <a:solidFill>
              <a:srgbClr val="DA4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饼形 21"/>
            <p:cNvSpPr/>
            <p:nvPr/>
          </p:nvSpPr>
          <p:spPr>
            <a:xfrm rot="5400000">
              <a:off x="4273822" y="2258937"/>
              <a:ext cx="2384099" cy="2384099"/>
            </a:xfrm>
            <a:prstGeom prst="pie">
              <a:avLst>
                <a:gd name="adj1" fmla="val 0"/>
                <a:gd name="adj2" fmla="val 5407491"/>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饼形 22"/>
            <p:cNvSpPr/>
            <p:nvPr/>
          </p:nvSpPr>
          <p:spPr>
            <a:xfrm flipV="1">
              <a:off x="4272290" y="2258938"/>
              <a:ext cx="2384099" cy="2384099"/>
            </a:xfrm>
            <a:prstGeom prst="pie">
              <a:avLst>
                <a:gd name="adj1" fmla="val 0"/>
                <a:gd name="adj2" fmla="val 5407491"/>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饼形 24"/>
            <p:cNvSpPr/>
            <p:nvPr/>
          </p:nvSpPr>
          <p:spPr>
            <a:xfrm rot="16200000" flipV="1">
              <a:off x="4272290" y="2258939"/>
              <a:ext cx="2384099" cy="2384099"/>
            </a:xfrm>
            <a:prstGeom prst="pie">
              <a:avLst>
                <a:gd name="adj1" fmla="val 0"/>
                <a:gd name="adj2" fmla="val 5407491"/>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pic>
        <p:nvPicPr>
          <p:cNvPr id="1026" name="Picture 2" descr="E:\工作\其他\ppt\ppt_icon\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5590" y="2474103"/>
            <a:ext cx="648000" cy="565859"/>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工作\其他\ppt\ppt_icon\8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750" y="2507525"/>
            <a:ext cx="576000" cy="5324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工作\其他\ppt\ppt_icon\7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0615" y="4251895"/>
            <a:ext cx="432000" cy="42745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E:\工作\其他\ppt\ppt_icon\8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4745" y="4185633"/>
            <a:ext cx="576000" cy="49371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4190087" y="3149178"/>
            <a:ext cx="121058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捕捉行为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4190087" y="3734243"/>
            <a:ext cx="121058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改进优化</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5425451" y="3149178"/>
            <a:ext cx="1210588" cy="400110"/>
          </a:xfrm>
          <a:prstGeom prst="rect">
            <a:avLst/>
          </a:prstGeom>
          <a:noFill/>
        </p:spPr>
        <p:txBody>
          <a:bodyPr wrap="non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识别</a:t>
            </a:r>
            <a:r>
              <a:rPr lang="zh-CN" altLang="en-US" sz="2000" dirty="0" smtClean="0">
                <a:solidFill>
                  <a:schemeClr val="bg1"/>
                </a:solidFill>
                <a:latin typeface="微软雅黑" panose="020B0503020204020204" pitchFamily="34" charset="-122"/>
                <a:ea typeface="微软雅黑" panose="020B0503020204020204" pitchFamily="34" charset="-122"/>
              </a:rPr>
              <a:t>行为</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3" name="TextBox 42"/>
          <p:cNvSpPr txBox="1"/>
          <p:nvPr/>
        </p:nvSpPr>
        <p:spPr>
          <a:xfrm>
            <a:off x="5425451" y="3734243"/>
            <a:ext cx="1210588"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风险分析</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4" name="AutoShape 19"/>
          <p:cNvSpPr>
            <a:spLocks noChangeArrowheads="1"/>
          </p:cNvSpPr>
          <p:nvPr/>
        </p:nvSpPr>
        <p:spPr bwMode="auto">
          <a:xfrm>
            <a:off x="1168955" y="988938"/>
            <a:ext cx="1396405" cy="345160"/>
          </a:xfrm>
          <a:prstGeom prst="roundRect">
            <a:avLst>
              <a:gd name="adj" fmla="val 16667"/>
            </a:avLst>
          </a:prstGeom>
          <a:solidFill>
            <a:srgbClr val="DB7924"/>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行为记录</a:t>
            </a:r>
            <a:endParaRPr lang="zh-CN" altLang="en-US" sz="1600" dirty="0">
              <a:solidFill>
                <a:schemeClr val="bg1"/>
              </a:solidFill>
              <a:ea typeface="微软雅黑" pitchFamily="34" charset="-122"/>
            </a:endParaRPr>
          </a:p>
        </p:txBody>
      </p:sp>
      <p:sp>
        <p:nvSpPr>
          <p:cNvPr id="45" name="椭圆 44"/>
          <p:cNvSpPr/>
          <p:nvPr/>
        </p:nvSpPr>
        <p:spPr bwMode="auto">
          <a:xfrm>
            <a:off x="1170205" y="1530220"/>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6" name="TextBox 25"/>
          <p:cNvSpPr txBox="1"/>
          <p:nvPr/>
        </p:nvSpPr>
        <p:spPr>
          <a:xfrm>
            <a:off x="1440235" y="1424108"/>
            <a:ext cx="3240360" cy="2031325"/>
          </a:xfrm>
          <a:prstGeom prst="rect">
            <a:avLst/>
          </a:prstGeom>
          <a:noFill/>
        </p:spPr>
        <p:txBody>
          <a:bodyPr wrap="square" rtlCol="0">
            <a:spAutoFit/>
          </a:bodyPr>
          <a:lstStyle/>
          <a:p>
            <a:pPr>
              <a:lnSpc>
                <a:spcPct val="150000"/>
              </a:lnSpc>
            </a:pPr>
            <a:r>
              <a:rPr lang="zh-CN" altLang="en-US" sz="1400" dirty="0">
                <a:latin typeface="微软雅黑" panose="020B0503020204020204" pitchFamily="34" charset="-122"/>
                <a:ea typeface="微软雅黑" panose="020B0503020204020204" pitchFamily="34" charset="-122"/>
              </a:rPr>
              <a:t>物理视频录像</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自动检测和录制理财业务</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操作录屏</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交谈录音</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人脸识别</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交互式风险助手</a:t>
            </a:r>
            <a:endParaRPr lang="en-US" altLang="zh-CN" sz="1400" dirty="0">
              <a:latin typeface="微软雅黑" panose="020B0503020204020204" pitchFamily="34" charset="-122"/>
              <a:ea typeface="微软雅黑" panose="020B0503020204020204" pitchFamily="34" charset="-122"/>
            </a:endParaRPr>
          </a:p>
        </p:txBody>
      </p:sp>
      <p:sp>
        <p:nvSpPr>
          <p:cNvPr id="47" name="椭圆 46"/>
          <p:cNvSpPr/>
          <p:nvPr/>
        </p:nvSpPr>
        <p:spPr bwMode="auto">
          <a:xfrm>
            <a:off x="1170205" y="1850002"/>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8" name="椭圆 47"/>
          <p:cNvSpPr/>
          <p:nvPr/>
        </p:nvSpPr>
        <p:spPr bwMode="auto">
          <a:xfrm>
            <a:off x="1170205" y="2169784"/>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9" name="椭圆 48"/>
          <p:cNvSpPr/>
          <p:nvPr/>
        </p:nvSpPr>
        <p:spPr bwMode="auto">
          <a:xfrm>
            <a:off x="1170205" y="2489566"/>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0" name="椭圆 49"/>
          <p:cNvSpPr/>
          <p:nvPr/>
        </p:nvSpPr>
        <p:spPr bwMode="auto">
          <a:xfrm>
            <a:off x="1170205" y="2809348"/>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1" name="椭圆 50"/>
          <p:cNvSpPr/>
          <p:nvPr/>
        </p:nvSpPr>
        <p:spPr bwMode="auto">
          <a:xfrm>
            <a:off x="1170205" y="3129130"/>
            <a:ext cx="160337" cy="158750"/>
          </a:xfrm>
          <a:prstGeom prst="ellipse">
            <a:avLst/>
          </a:prstGeom>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9" name="AutoShape 19"/>
          <p:cNvSpPr>
            <a:spLocks noChangeArrowheads="1"/>
          </p:cNvSpPr>
          <p:nvPr/>
        </p:nvSpPr>
        <p:spPr bwMode="auto">
          <a:xfrm>
            <a:off x="1168954" y="5849478"/>
            <a:ext cx="2386515" cy="345160"/>
          </a:xfrm>
          <a:prstGeom prst="roundRect">
            <a:avLst>
              <a:gd name="adj" fmla="val 16667"/>
            </a:avLst>
          </a:prstGeom>
          <a:solidFill>
            <a:srgbClr val="2FAC91"/>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大数据分析及业务优化</a:t>
            </a:r>
            <a:endParaRPr lang="zh-CN" altLang="en-US" sz="1600" dirty="0">
              <a:solidFill>
                <a:schemeClr val="bg1"/>
              </a:solidFill>
              <a:ea typeface="微软雅黑" pitchFamily="34" charset="-122"/>
            </a:endParaRPr>
          </a:p>
        </p:txBody>
      </p:sp>
      <p:sp>
        <p:nvSpPr>
          <p:cNvPr id="60" name="椭圆 59"/>
          <p:cNvSpPr/>
          <p:nvPr/>
        </p:nvSpPr>
        <p:spPr bwMode="auto">
          <a:xfrm>
            <a:off x="1170205" y="3883378"/>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1" name="TextBox 60"/>
          <p:cNvSpPr txBox="1"/>
          <p:nvPr/>
        </p:nvSpPr>
        <p:spPr>
          <a:xfrm>
            <a:off x="1440235" y="3742505"/>
            <a:ext cx="3240360" cy="2031325"/>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为大数据平台提供丰富的</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高质量数据</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可以提供培训素材</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可以充实知识库</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提供决策支持数据</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提供流程优化数据</a:t>
            </a:r>
            <a:endParaRPr lang="en-US" altLang="zh-CN" sz="1400" dirty="0">
              <a:latin typeface="微软雅黑" panose="020B0503020204020204" pitchFamily="34" charset="-122"/>
              <a:ea typeface="微软雅黑" panose="020B0503020204020204" pitchFamily="34" charset="-122"/>
            </a:endParaRPr>
          </a:p>
        </p:txBody>
      </p:sp>
      <p:sp>
        <p:nvSpPr>
          <p:cNvPr id="62" name="椭圆 61"/>
          <p:cNvSpPr/>
          <p:nvPr/>
        </p:nvSpPr>
        <p:spPr bwMode="auto">
          <a:xfrm>
            <a:off x="1170205" y="4197678"/>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3" name="椭圆 62"/>
          <p:cNvSpPr/>
          <p:nvPr/>
        </p:nvSpPr>
        <p:spPr bwMode="auto">
          <a:xfrm>
            <a:off x="1170205" y="4511978"/>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4" name="椭圆 63"/>
          <p:cNvSpPr/>
          <p:nvPr/>
        </p:nvSpPr>
        <p:spPr bwMode="auto">
          <a:xfrm>
            <a:off x="1170205" y="4826278"/>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5" name="椭圆 64"/>
          <p:cNvSpPr/>
          <p:nvPr/>
        </p:nvSpPr>
        <p:spPr bwMode="auto">
          <a:xfrm>
            <a:off x="1170205" y="5140578"/>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6" name="椭圆 65"/>
          <p:cNvSpPr/>
          <p:nvPr/>
        </p:nvSpPr>
        <p:spPr bwMode="auto">
          <a:xfrm>
            <a:off x="1170205" y="5454877"/>
            <a:ext cx="160337" cy="158750"/>
          </a:xfrm>
          <a:prstGeom prst="ellipse">
            <a:avLst/>
          </a:prstGeom>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7" name="AutoShape 19"/>
          <p:cNvSpPr>
            <a:spLocks noChangeArrowheads="1"/>
          </p:cNvSpPr>
          <p:nvPr/>
        </p:nvSpPr>
        <p:spPr bwMode="auto">
          <a:xfrm>
            <a:off x="6974600" y="988938"/>
            <a:ext cx="1396405" cy="345160"/>
          </a:xfrm>
          <a:prstGeom prst="roundRect">
            <a:avLst>
              <a:gd name="adj" fmla="val 16667"/>
            </a:avLst>
          </a:prstGeom>
          <a:solidFill>
            <a:srgbClr val="348DC5"/>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日志获取</a:t>
            </a:r>
            <a:endParaRPr lang="zh-CN" altLang="en-US" sz="1600" dirty="0">
              <a:solidFill>
                <a:schemeClr val="bg1"/>
              </a:solidFill>
              <a:ea typeface="微软雅黑" pitchFamily="34" charset="-122"/>
            </a:endParaRPr>
          </a:p>
        </p:txBody>
      </p:sp>
      <p:sp>
        <p:nvSpPr>
          <p:cNvPr id="68" name="椭圆 67"/>
          <p:cNvSpPr/>
          <p:nvPr/>
        </p:nvSpPr>
        <p:spPr bwMode="auto">
          <a:xfrm>
            <a:off x="6975850" y="1580393"/>
            <a:ext cx="160337" cy="158750"/>
          </a:xfrm>
          <a:prstGeom prst="ellipse">
            <a:avLst/>
          </a:prstGeom>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9" name="TextBox 68"/>
          <p:cNvSpPr txBox="1"/>
          <p:nvPr/>
        </p:nvSpPr>
        <p:spPr>
          <a:xfrm>
            <a:off x="7245880" y="1424108"/>
            <a:ext cx="3240360" cy="2031325"/>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业务信息自动捕获（如客户名、</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柜台编号、交易流水等）</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业务段落分段</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支持终端、</a:t>
            </a:r>
            <a:r>
              <a:rPr lang="en-US" altLang="zh-CN" sz="1400" dirty="0" smtClean="0">
                <a:latin typeface="微软雅黑" panose="020B0503020204020204" pitchFamily="34" charset="-122"/>
                <a:ea typeface="微软雅黑" panose="020B0503020204020204" pitchFamily="34" charset="-122"/>
              </a:rPr>
              <a:t>C/S</a:t>
            </a:r>
            <a:r>
              <a:rPr lang="zh-CN" altLang="en-US" sz="1400" dirty="0" smtClean="0">
                <a:latin typeface="微软雅黑" panose="020B0503020204020204" pitchFamily="34" charset="-122"/>
                <a:ea typeface="微软雅黑" panose="020B0503020204020204" pitchFamily="34" charset="-122"/>
              </a:rPr>
              <a:t>、浏览器架构</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业务办理</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核心系统无需任何变动</a:t>
            </a:r>
            <a:endParaRPr lang="en-US" altLang="zh-CN" sz="1400" dirty="0">
              <a:latin typeface="微软雅黑" panose="020B0503020204020204" pitchFamily="34" charset="-122"/>
              <a:ea typeface="微软雅黑" panose="020B0503020204020204" pitchFamily="34" charset="-122"/>
            </a:endParaRPr>
          </a:p>
        </p:txBody>
      </p:sp>
      <p:sp>
        <p:nvSpPr>
          <p:cNvPr id="71" name="椭圆 70"/>
          <p:cNvSpPr/>
          <p:nvPr/>
        </p:nvSpPr>
        <p:spPr bwMode="auto">
          <a:xfrm>
            <a:off x="6975850" y="2234198"/>
            <a:ext cx="160337" cy="158750"/>
          </a:xfrm>
          <a:prstGeom prst="ellipse">
            <a:avLst/>
          </a:prstGeom>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2" name="椭圆 71"/>
          <p:cNvSpPr/>
          <p:nvPr/>
        </p:nvSpPr>
        <p:spPr bwMode="auto">
          <a:xfrm>
            <a:off x="6975850" y="2525498"/>
            <a:ext cx="160337" cy="158750"/>
          </a:xfrm>
          <a:prstGeom prst="ellipse">
            <a:avLst/>
          </a:prstGeom>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4" name="椭圆 73"/>
          <p:cNvSpPr/>
          <p:nvPr/>
        </p:nvSpPr>
        <p:spPr bwMode="auto">
          <a:xfrm>
            <a:off x="6975850" y="3179303"/>
            <a:ext cx="160337" cy="158750"/>
          </a:xfrm>
          <a:prstGeom prst="ellipse">
            <a:avLst/>
          </a:prstGeom>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5" name="AutoShape 19"/>
          <p:cNvSpPr>
            <a:spLocks noChangeArrowheads="1"/>
          </p:cNvSpPr>
          <p:nvPr/>
        </p:nvSpPr>
        <p:spPr bwMode="auto">
          <a:xfrm>
            <a:off x="6974600" y="5849478"/>
            <a:ext cx="1711440" cy="345160"/>
          </a:xfrm>
          <a:prstGeom prst="roundRect">
            <a:avLst>
              <a:gd name="adj" fmla="val 16667"/>
            </a:avLst>
          </a:prstGeom>
          <a:solidFill>
            <a:srgbClr val="DA4C3C"/>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操作风险分析</a:t>
            </a:r>
            <a:endParaRPr lang="zh-CN" altLang="en-US" sz="1600" dirty="0">
              <a:solidFill>
                <a:schemeClr val="bg1"/>
              </a:solidFill>
              <a:ea typeface="微软雅黑" pitchFamily="34" charset="-122"/>
            </a:endParaRPr>
          </a:p>
        </p:txBody>
      </p:sp>
      <p:sp>
        <p:nvSpPr>
          <p:cNvPr id="77" name="TextBox 76"/>
          <p:cNvSpPr txBox="1"/>
          <p:nvPr/>
        </p:nvSpPr>
        <p:spPr>
          <a:xfrm>
            <a:off x="7245880" y="4090506"/>
            <a:ext cx="3240360" cy="1708160"/>
          </a:xfrm>
          <a:prstGeom prst="rect">
            <a:avLst/>
          </a:prstGeom>
          <a:noFill/>
        </p:spPr>
        <p:txBody>
          <a:bodyPr wrap="square" rtlCol="0">
            <a:spAutoFit/>
          </a:bodyPr>
          <a:lstStyle/>
          <a:p>
            <a:pPr>
              <a:lnSpc>
                <a:spcPct val="150000"/>
              </a:lnSpc>
            </a:pPr>
            <a:r>
              <a:rPr lang="zh-CN" altLang="en-US" sz="1400" dirty="0" smtClean="0">
                <a:latin typeface="微软雅黑" panose="020B0503020204020204" pitchFamily="34" charset="-122"/>
                <a:ea typeface="微软雅黑" panose="020B0503020204020204" pitchFamily="34" charset="-122"/>
              </a:rPr>
              <a:t>敏感数据泄漏分析</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柜</a:t>
            </a:r>
            <a:r>
              <a:rPr lang="zh-CN" altLang="en-US" sz="1400" dirty="0" smtClean="0">
                <a:latin typeface="微软雅黑" panose="020B0503020204020204" pitchFamily="34" charset="-122"/>
                <a:ea typeface="微软雅黑" panose="020B0503020204020204" pitchFamily="34" charset="-122"/>
              </a:rPr>
              <a:t>面操作合规</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风险告警</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海量数据搜索</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zh-CN" altLang="en-US" sz="1400" dirty="0" smtClean="0">
                <a:latin typeface="微软雅黑" panose="020B0503020204020204" pitchFamily="34" charset="-122"/>
                <a:ea typeface="微软雅黑" panose="020B0503020204020204" pitchFamily="34" charset="-122"/>
              </a:rPr>
              <a:t>回话与审计</a:t>
            </a:r>
            <a:endParaRPr lang="en-US" altLang="zh-CN" sz="1400" dirty="0">
              <a:latin typeface="微软雅黑" panose="020B0503020204020204" pitchFamily="34" charset="-122"/>
              <a:ea typeface="微软雅黑" panose="020B0503020204020204" pitchFamily="34" charset="-122"/>
            </a:endParaRPr>
          </a:p>
        </p:txBody>
      </p:sp>
      <p:sp>
        <p:nvSpPr>
          <p:cNvPr id="78" name="椭圆 77"/>
          <p:cNvSpPr/>
          <p:nvPr/>
        </p:nvSpPr>
        <p:spPr bwMode="auto">
          <a:xfrm>
            <a:off x="6975850" y="4253861"/>
            <a:ext cx="160337" cy="158750"/>
          </a:xfrm>
          <a:prstGeom prst="ellipse">
            <a:avLst/>
          </a:prstGeom>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9" name="椭圆 78"/>
          <p:cNvSpPr/>
          <p:nvPr/>
        </p:nvSpPr>
        <p:spPr bwMode="auto">
          <a:xfrm>
            <a:off x="6975850" y="4565366"/>
            <a:ext cx="160337" cy="158750"/>
          </a:xfrm>
          <a:prstGeom prst="ellipse">
            <a:avLst/>
          </a:prstGeom>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80" name="椭圆 79"/>
          <p:cNvSpPr/>
          <p:nvPr/>
        </p:nvSpPr>
        <p:spPr bwMode="auto">
          <a:xfrm>
            <a:off x="6975850" y="4876871"/>
            <a:ext cx="160337" cy="158750"/>
          </a:xfrm>
          <a:prstGeom prst="ellipse">
            <a:avLst/>
          </a:prstGeom>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81" name="椭圆 80"/>
          <p:cNvSpPr/>
          <p:nvPr/>
        </p:nvSpPr>
        <p:spPr bwMode="auto">
          <a:xfrm>
            <a:off x="6975850" y="5188376"/>
            <a:ext cx="160337" cy="158750"/>
          </a:xfrm>
          <a:prstGeom prst="ellipse">
            <a:avLst/>
          </a:prstGeom>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82" name="椭圆 81"/>
          <p:cNvSpPr/>
          <p:nvPr/>
        </p:nvSpPr>
        <p:spPr bwMode="auto">
          <a:xfrm>
            <a:off x="6975850" y="5499882"/>
            <a:ext cx="160337" cy="158750"/>
          </a:xfrm>
          <a:prstGeom prst="ellipse">
            <a:avLst/>
          </a:prstGeom>
          <a:ln w="19050">
            <a:solidFill>
              <a:srgbClr val="DA4C3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Tree>
    <p:extLst>
      <p:ext uri="{BB962C8B-B14F-4D97-AF65-F5344CB8AC3E}">
        <p14:creationId xmlns:p14="http://schemas.microsoft.com/office/powerpoint/2010/main" val="6973385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48" name="Text Box 14"/>
          <p:cNvSpPr txBox="1">
            <a:spLocks noChangeArrowheads="1"/>
          </p:cNvSpPr>
          <p:nvPr/>
        </p:nvSpPr>
        <p:spPr bwMode="auto">
          <a:xfrm>
            <a:off x="288925" y="1270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总体功能架构</a:t>
            </a:r>
          </a:p>
        </p:txBody>
      </p:sp>
      <p:grpSp>
        <p:nvGrpSpPr>
          <p:cNvPr id="2" name="组合 1"/>
          <p:cNvGrpSpPr/>
          <p:nvPr/>
        </p:nvGrpSpPr>
        <p:grpSpPr>
          <a:xfrm>
            <a:off x="695585" y="687399"/>
            <a:ext cx="9475620" cy="5793371"/>
            <a:chOff x="695585" y="687399"/>
            <a:chExt cx="9475620" cy="5793371"/>
          </a:xfrm>
        </p:grpSpPr>
        <p:sp>
          <p:nvSpPr>
            <p:cNvPr id="8" name="矩形 7"/>
            <p:cNvSpPr/>
            <p:nvPr/>
          </p:nvSpPr>
          <p:spPr>
            <a:xfrm>
              <a:off x="695585" y="720130"/>
              <a:ext cx="7139911" cy="4504691"/>
            </a:xfrm>
            <a:prstGeom prst="rect">
              <a:avLst/>
            </a:prstGeom>
            <a:noFill/>
            <a:ln>
              <a:solidFill>
                <a:srgbClr val="DB79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855170" y="1197348"/>
              <a:ext cx="6829435" cy="1232971"/>
            </a:xfrm>
            <a:prstGeom prst="roundRect">
              <a:avLst>
                <a:gd name="adj" fmla="val 4822"/>
              </a:avLst>
            </a:prstGeom>
            <a:solidFill>
              <a:srgbClr val="BBE3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1112322" y="1597802"/>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报表管理</a:t>
              </a:r>
              <a:endParaRPr lang="zh-CN" altLang="en-US" sz="1400" dirty="0">
                <a:latin typeface="微软雅黑" panose="020B0503020204020204" pitchFamily="34" charset="-122"/>
                <a:ea typeface="微软雅黑" panose="020B0503020204020204" pitchFamily="34" charset="-122"/>
              </a:endParaRPr>
            </a:p>
          </p:txBody>
        </p:sp>
        <p:sp>
          <p:nvSpPr>
            <p:cNvPr id="54" name="矩形 53"/>
            <p:cNvSpPr/>
            <p:nvPr/>
          </p:nvSpPr>
          <p:spPr>
            <a:xfrm>
              <a:off x="2727298" y="1597802"/>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实时监控</a:t>
              </a:r>
              <a:endParaRPr lang="zh-CN" altLang="en-US" sz="1400" dirty="0">
                <a:latin typeface="微软雅黑" panose="020B0503020204020204" pitchFamily="34" charset="-122"/>
                <a:ea typeface="微软雅黑" panose="020B0503020204020204" pitchFamily="34" charset="-122"/>
              </a:endParaRPr>
            </a:p>
          </p:txBody>
        </p:sp>
        <p:sp>
          <p:nvSpPr>
            <p:cNvPr id="55" name="矩形 54"/>
            <p:cNvSpPr/>
            <p:nvPr/>
          </p:nvSpPr>
          <p:spPr>
            <a:xfrm>
              <a:off x="4342274" y="1597802"/>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录像播放</a:t>
              </a:r>
              <a:endParaRPr lang="zh-CN" altLang="en-US" sz="1400" dirty="0">
                <a:latin typeface="微软雅黑" panose="020B0503020204020204" pitchFamily="34" charset="-122"/>
                <a:ea typeface="微软雅黑" panose="020B0503020204020204" pitchFamily="34" charset="-122"/>
              </a:endParaRPr>
            </a:p>
          </p:txBody>
        </p:sp>
        <p:sp>
          <p:nvSpPr>
            <p:cNvPr id="56" name="矩形 55"/>
            <p:cNvSpPr/>
            <p:nvPr/>
          </p:nvSpPr>
          <p:spPr>
            <a:xfrm>
              <a:off x="5957249" y="1597802"/>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主动告警</a:t>
              </a:r>
              <a:endParaRPr lang="zh-CN" altLang="en-US" sz="1400" dirty="0">
                <a:latin typeface="微软雅黑" panose="020B0503020204020204" pitchFamily="34" charset="-122"/>
                <a:ea typeface="微软雅黑" panose="020B0503020204020204" pitchFamily="34" charset="-122"/>
              </a:endParaRPr>
            </a:p>
          </p:txBody>
        </p:sp>
        <p:sp>
          <p:nvSpPr>
            <p:cNvPr id="57" name="矩形 56"/>
            <p:cNvSpPr/>
            <p:nvPr/>
          </p:nvSpPr>
          <p:spPr>
            <a:xfrm>
              <a:off x="1112322" y="2017333"/>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仪表盘</a:t>
              </a:r>
              <a:endParaRPr lang="zh-CN" altLang="en-US" sz="1400" dirty="0">
                <a:latin typeface="微软雅黑" panose="020B0503020204020204" pitchFamily="34" charset="-122"/>
                <a:ea typeface="微软雅黑" panose="020B0503020204020204" pitchFamily="34" charset="-122"/>
              </a:endParaRPr>
            </a:p>
          </p:txBody>
        </p:sp>
        <p:sp>
          <p:nvSpPr>
            <p:cNvPr id="58" name="矩形 57"/>
            <p:cNvSpPr/>
            <p:nvPr/>
          </p:nvSpPr>
          <p:spPr>
            <a:xfrm>
              <a:off x="2727298" y="2017333"/>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会</a:t>
              </a:r>
              <a:r>
                <a:rPr lang="zh-CN" altLang="en-US" sz="1400" dirty="0" smtClean="0">
                  <a:latin typeface="微软雅黑" panose="020B0503020204020204" pitchFamily="34" charset="-122"/>
                  <a:ea typeface="微软雅黑" panose="020B0503020204020204" pitchFamily="34" charset="-122"/>
                </a:rPr>
                <a:t>话管理</a:t>
              </a:r>
              <a:endParaRPr lang="zh-CN" altLang="en-US" sz="1400" dirty="0">
                <a:latin typeface="微软雅黑" panose="020B0503020204020204" pitchFamily="34" charset="-122"/>
                <a:ea typeface="微软雅黑" panose="020B0503020204020204" pitchFamily="34" charset="-122"/>
              </a:endParaRPr>
            </a:p>
          </p:txBody>
        </p:sp>
        <p:sp>
          <p:nvSpPr>
            <p:cNvPr id="60" name="矩形 59"/>
            <p:cNvSpPr/>
            <p:nvPr/>
          </p:nvSpPr>
          <p:spPr>
            <a:xfrm>
              <a:off x="4342274" y="2017333"/>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全文检索</a:t>
              </a:r>
              <a:endParaRPr lang="zh-CN" altLang="en-US" sz="1400" dirty="0">
                <a:latin typeface="微软雅黑" panose="020B0503020204020204" pitchFamily="34" charset="-122"/>
                <a:ea typeface="微软雅黑" panose="020B0503020204020204" pitchFamily="34" charset="-122"/>
              </a:endParaRPr>
            </a:p>
          </p:txBody>
        </p:sp>
        <p:sp>
          <p:nvSpPr>
            <p:cNvPr id="61" name="矩形 60"/>
            <p:cNvSpPr/>
            <p:nvPr/>
          </p:nvSpPr>
          <p:spPr>
            <a:xfrm>
              <a:off x="5957249" y="2017333"/>
              <a:ext cx="1344095" cy="315035"/>
            </a:xfrm>
            <a:prstGeom prst="rect">
              <a:avLst/>
            </a:prstGeom>
            <a:solidFill>
              <a:srgbClr val="48AD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系统管理</a:t>
              </a:r>
              <a:endParaRPr lang="zh-CN" altLang="en-US" sz="1400" dirty="0">
                <a:latin typeface="微软雅黑" panose="020B0503020204020204" pitchFamily="34" charset="-122"/>
                <a:ea typeface="微软雅黑" panose="020B0503020204020204" pitchFamily="34" charset="-122"/>
              </a:endParaRPr>
            </a:p>
          </p:txBody>
        </p:sp>
        <p:sp>
          <p:nvSpPr>
            <p:cNvPr id="6" name="TextBox 5"/>
            <p:cNvSpPr txBox="1"/>
            <p:nvPr/>
          </p:nvSpPr>
          <p:spPr>
            <a:xfrm>
              <a:off x="3600475" y="1209033"/>
              <a:ext cx="1210588" cy="338554"/>
            </a:xfrm>
            <a:prstGeom prst="rect">
              <a:avLst/>
            </a:prstGeom>
            <a:noFill/>
          </p:spPr>
          <p:txBody>
            <a:bodyPr wrap="none" rtlCol="0">
              <a:spAutoFit/>
            </a:bodyPr>
            <a:lstStyle/>
            <a:p>
              <a:r>
                <a:rPr lang="zh-CN" altLang="en-US" sz="1600" b="1" dirty="0" smtClean="0">
                  <a:solidFill>
                    <a:srgbClr val="36824F"/>
                  </a:solidFill>
                  <a:latin typeface="微软雅黑" panose="020B0503020204020204" pitchFamily="34" charset="-122"/>
                  <a:ea typeface="微软雅黑" panose="020B0503020204020204" pitchFamily="34" charset="-122"/>
                </a:rPr>
                <a:t>数据展现层</a:t>
              </a:r>
              <a:endParaRPr lang="zh-CN" altLang="en-US" sz="1600" b="1" dirty="0">
                <a:solidFill>
                  <a:srgbClr val="36824F"/>
                </a:solidFill>
                <a:latin typeface="微软雅黑" panose="020B0503020204020204" pitchFamily="34" charset="-122"/>
                <a:ea typeface="微软雅黑" panose="020B0503020204020204" pitchFamily="34" charset="-122"/>
              </a:endParaRPr>
            </a:p>
          </p:txBody>
        </p:sp>
        <p:sp>
          <p:nvSpPr>
            <p:cNvPr id="69" name="圆角矩形 68"/>
            <p:cNvSpPr/>
            <p:nvPr/>
          </p:nvSpPr>
          <p:spPr>
            <a:xfrm>
              <a:off x="855170" y="2520329"/>
              <a:ext cx="6829435" cy="1232971"/>
            </a:xfrm>
            <a:prstGeom prst="roundRect">
              <a:avLst>
                <a:gd name="adj" fmla="val 4822"/>
              </a:avLst>
            </a:prstGeom>
            <a:solidFill>
              <a:srgbClr val="92E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0" name="矩形 69"/>
            <p:cNvSpPr/>
            <p:nvPr/>
          </p:nvSpPr>
          <p:spPr>
            <a:xfrm>
              <a:off x="1112322" y="2920783"/>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字段提取</a:t>
              </a:r>
              <a:endParaRPr lang="zh-CN" altLang="en-US" sz="1400" dirty="0">
                <a:latin typeface="微软雅黑" panose="020B0503020204020204" pitchFamily="34" charset="-122"/>
                <a:ea typeface="微软雅黑" panose="020B0503020204020204" pitchFamily="34" charset="-122"/>
              </a:endParaRPr>
            </a:p>
          </p:txBody>
        </p:sp>
        <p:sp>
          <p:nvSpPr>
            <p:cNvPr id="76" name="矩形 75"/>
            <p:cNvSpPr/>
            <p:nvPr/>
          </p:nvSpPr>
          <p:spPr>
            <a:xfrm>
              <a:off x="2727298" y="2920783"/>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告警生成</a:t>
              </a:r>
              <a:endParaRPr lang="zh-CN" altLang="en-US" sz="1400" dirty="0">
                <a:latin typeface="微软雅黑" panose="020B0503020204020204" pitchFamily="34" charset="-122"/>
                <a:ea typeface="微软雅黑" panose="020B0503020204020204" pitchFamily="34" charset="-122"/>
              </a:endParaRPr>
            </a:p>
          </p:txBody>
        </p:sp>
        <p:sp>
          <p:nvSpPr>
            <p:cNvPr id="85" name="矩形 84"/>
            <p:cNvSpPr/>
            <p:nvPr/>
          </p:nvSpPr>
          <p:spPr>
            <a:xfrm>
              <a:off x="4342274" y="2920783"/>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人脸发现</a:t>
              </a:r>
              <a:endParaRPr lang="zh-CN" altLang="en-US" sz="1400" dirty="0">
                <a:latin typeface="微软雅黑" panose="020B0503020204020204" pitchFamily="34" charset="-122"/>
                <a:ea typeface="微软雅黑" panose="020B0503020204020204" pitchFamily="34" charset="-122"/>
              </a:endParaRPr>
            </a:p>
          </p:txBody>
        </p:sp>
        <p:sp>
          <p:nvSpPr>
            <p:cNvPr id="96" name="矩形 95"/>
            <p:cNvSpPr/>
            <p:nvPr/>
          </p:nvSpPr>
          <p:spPr>
            <a:xfrm>
              <a:off x="5957249" y="2920783"/>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KPI</a:t>
              </a:r>
              <a:r>
                <a:rPr lang="zh-CN" altLang="en-US" sz="1400" dirty="0" smtClean="0">
                  <a:latin typeface="微软雅黑" panose="020B0503020204020204" pitchFamily="34" charset="-122"/>
                  <a:ea typeface="微软雅黑" panose="020B0503020204020204" pitchFamily="34" charset="-122"/>
                </a:rPr>
                <a:t>分析</a:t>
              </a:r>
              <a:endParaRPr lang="zh-CN" altLang="en-US" sz="1400" dirty="0">
                <a:latin typeface="微软雅黑" panose="020B0503020204020204" pitchFamily="34" charset="-122"/>
                <a:ea typeface="微软雅黑" panose="020B0503020204020204" pitchFamily="34" charset="-122"/>
              </a:endParaRPr>
            </a:p>
          </p:txBody>
        </p:sp>
        <p:sp>
          <p:nvSpPr>
            <p:cNvPr id="100" name="矩形 99"/>
            <p:cNvSpPr/>
            <p:nvPr/>
          </p:nvSpPr>
          <p:spPr>
            <a:xfrm>
              <a:off x="1112322" y="3340314"/>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搜索引擎</a:t>
              </a:r>
              <a:endParaRPr lang="zh-CN" altLang="en-US" sz="1400" dirty="0">
                <a:latin typeface="微软雅黑" panose="020B0503020204020204" pitchFamily="34" charset="-122"/>
                <a:ea typeface="微软雅黑" panose="020B0503020204020204" pitchFamily="34" charset="-122"/>
              </a:endParaRPr>
            </a:p>
          </p:txBody>
        </p:sp>
        <p:sp>
          <p:nvSpPr>
            <p:cNvPr id="101" name="矩形 100"/>
            <p:cNvSpPr/>
            <p:nvPr/>
          </p:nvSpPr>
          <p:spPr>
            <a:xfrm>
              <a:off x="2727298" y="3340314"/>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数据库</a:t>
              </a:r>
              <a:endParaRPr lang="zh-CN" altLang="en-US" sz="1400" dirty="0">
                <a:latin typeface="微软雅黑" panose="020B0503020204020204" pitchFamily="34" charset="-122"/>
                <a:ea typeface="微软雅黑" panose="020B0503020204020204" pitchFamily="34" charset="-122"/>
              </a:endParaRPr>
            </a:p>
          </p:txBody>
        </p:sp>
        <p:sp>
          <p:nvSpPr>
            <p:cNvPr id="102" name="矩形 101"/>
            <p:cNvSpPr/>
            <p:nvPr/>
          </p:nvSpPr>
          <p:spPr>
            <a:xfrm>
              <a:off x="4342274" y="3340314"/>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文件存储</a:t>
              </a:r>
              <a:endParaRPr lang="zh-CN" altLang="en-US" sz="1400" dirty="0">
                <a:latin typeface="微软雅黑" panose="020B0503020204020204" pitchFamily="34" charset="-122"/>
                <a:ea typeface="微软雅黑" panose="020B0503020204020204" pitchFamily="34" charset="-122"/>
              </a:endParaRPr>
            </a:p>
          </p:txBody>
        </p:sp>
        <p:sp>
          <p:nvSpPr>
            <p:cNvPr id="103" name="矩形 102"/>
            <p:cNvSpPr/>
            <p:nvPr/>
          </p:nvSpPr>
          <p:spPr>
            <a:xfrm>
              <a:off x="5957249" y="3340314"/>
              <a:ext cx="1344095" cy="315035"/>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索引生成</a:t>
              </a:r>
              <a:endParaRPr lang="zh-CN" altLang="en-US" sz="1400" dirty="0">
                <a:latin typeface="微软雅黑" panose="020B0503020204020204" pitchFamily="34" charset="-122"/>
                <a:ea typeface="微软雅黑" panose="020B0503020204020204" pitchFamily="34" charset="-122"/>
              </a:endParaRPr>
            </a:p>
          </p:txBody>
        </p:sp>
        <p:sp>
          <p:nvSpPr>
            <p:cNvPr id="105" name="TextBox 104"/>
            <p:cNvSpPr txBox="1"/>
            <p:nvPr/>
          </p:nvSpPr>
          <p:spPr>
            <a:xfrm>
              <a:off x="3600475" y="2532014"/>
              <a:ext cx="1210588" cy="338554"/>
            </a:xfrm>
            <a:prstGeom prst="rect">
              <a:avLst/>
            </a:prstGeom>
            <a:noFill/>
          </p:spPr>
          <p:txBody>
            <a:bodyPr wrap="none" rtlCol="0">
              <a:spAutoFit/>
            </a:bodyPr>
            <a:lstStyle/>
            <a:p>
              <a:r>
                <a:rPr lang="zh-CN" altLang="en-US" sz="1600" b="1" dirty="0" smtClean="0">
                  <a:solidFill>
                    <a:srgbClr val="268A75"/>
                  </a:solidFill>
                  <a:latin typeface="微软雅黑" panose="020B0503020204020204" pitchFamily="34" charset="-122"/>
                  <a:ea typeface="微软雅黑" panose="020B0503020204020204" pitchFamily="34" charset="-122"/>
                </a:rPr>
                <a:t>数据管理层</a:t>
              </a:r>
              <a:endParaRPr lang="zh-CN" altLang="en-US" sz="1600" b="1" dirty="0">
                <a:solidFill>
                  <a:srgbClr val="268A75"/>
                </a:solidFill>
                <a:latin typeface="微软雅黑" panose="020B0503020204020204" pitchFamily="34" charset="-122"/>
                <a:ea typeface="微软雅黑" panose="020B0503020204020204" pitchFamily="34" charset="-122"/>
              </a:endParaRPr>
            </a:p>
          </p:txBody>
        </p:sp>
        <p:sp>
          <p:nvSpPr>
            <p:cNvPr id="106" name="圆角矩形 105"/>
            <p:cNvSpPr/>
            <p:nvPr/>
          </p:nvSpPr>
          <p:spPr>
            <a:xfrm>
              <a:off x="855170" y="3835275"/>
              <a:ext cx="6829435" cy="1232971"/>
            </a:xfrm>
            <a:prstGeom prst="roundRect">
              <a:avLst>
                <a:gd name="adj" fmla="val 4822"/>
              </a:avLst>
            </a:prstGeom>
            <a:solidFill>
              <a:srgbClr val="B3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7" name="矩形 106"/>
            <p:cNvSpPr/>
            <p:nvPr/>
          </p:nvSpPr>
          <p:spPr>
            <a:xfrm>
              <a:off x="1112322" y="4235729"/>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数据转换</a:t>
              </a:r>
              <a:endParaRPr lang="zh-CN" altLang="en-US" sz="1400" dirty="0">
                <a:latin typeface="微软雅黑" panose="020B0503020204020204" pitchFamily="34" charset="-122"/>
                <a:ea typeface="微软雅黑" panose="020B0503020204020204" pitchFamily="34" charset="-122"/>
              </a:endParaRPr>
            </a:p>
          </p:txBody>
        </p:sp>
        <p:sp>
          <p:nvSpPr>
            <p:cNvPr id="108" name="矩形 107"/>
            <p:cNvSpPr/>
            <p:nvPr/>
          </p:nvSpPr>
          <p:spPr>
            <a:xfrm>
              <a:off x="3534786" y="4235729"/>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数据补全</a:t>
              </a:r>
              <a:endParaRPr lang="zh-CN" altLang="en-US" sz="1400" dirty="0">
                <a:latin typeface="微软雅黑" panose="020B0503020204020204" pitchFamily="34" charset="-122"/>
                <a:ea typeface="微软雅黑" panose="020B0503020204020204" pitchFamily="34" charset="-122"/>
              </a:endParaRPr>
            </a:p>
          </p:txBody>
        </p:sp>
        <p:sp>
          <p:nvSpPr>
            <p:cNvPr id="111" name="矩形 110"/>
            <p:cNvSpPr/>
            <p:nvPr/>
          </p:nvSpPr>
          <p:spPr>
            <a:xfrm>
              <a:off x="5957249" y="4235729"/>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数据转发</a:t>
              </a:r>
              <a:endParaRPr lang="zh-CN" altLang="en-US" sz="1400" dirty="0">
                <a:latin typeface="微软雅黑" panose="020B0503020204020204" pitchFamily="34" charset="-122"/>
                <a:ea typeface="微软雅黑" panose="020B0503020204020204" pitchFamily="34" charset="-122"/>
              </a:endParaRPr>
            </a:p>
          </p:txBody>
        </p:sp>
        <p:sp>
          <p:nvSpPr>
            <p:cNvPr id="112" name="矩形 111"/>
            <p:cNvSpPr/>
            <p:nvPr/>
          </p:nvSpPr>
          <p:spPr>
            <a:xfrm>
              <a:off x="1112322" y="4655260"/>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策略下发</a:t>
              </a:r>
              <a:endParaRPr lang="zh-CN" altLang="en-US" sz="1400" dirty="0">
                <a:latin typeface="微软雅黑" panose="020B0503020204020204" pitchFamily="34" charset="-122"/>
                <a:ea typeface="微软雅黑" panose="020B0503020204020204" pitchFamily="34" charset="-122"/>
              </a:endParaRPr>
            </a:p>
          </p:txBody>
        </p:sp>
        <p:sp>
          <p:nvSpPr>
            <p:cNvPr id="113" name="矩形 112"/>
            <p:cNvSpPr/>
            <p:nvPr/>
          </p:nvSpPr>
          <p:spPr>
            <a:xfrm>
              <a:off x="3534786" y="4655260"/>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数据收集</a:t>
              </a:r>
              <a:endParaRPr lang="zh-CN" altLang="en-US" sz="1400" dirty="0">
                <a:latin typeface="微软雅黑" panose="020B0503020204020204" pitchFamily="34" charset="-122"/>
                <a:ea typeface="微软雅黑" panose="020B0503020204020204" pitchFamily="34" charset="-122"/>
              </a:endParaRPr>
            </a:p>
          </p:txBody>
        </p:sp>
        <p:sp>
          <p:nvSpPr>
            <p:cNvPr id="115" name="矩形 114"/>
            <p:cNvSpPr/>
            <p:nvPr/>
          </p:nvSpPr>
          <p:spPr>
            <a:xfrm>
              <a:off x="5957249" y="4655260"/>
              <a:ext cx="1344095" cy="31503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数据入库</a:t>
              </a:r>
              <a:endParaRPr lang="zh-CN" altLang="en-US" sz="1400" dirty="0">
                <a:latin typeface="微软雅黑" panose="020B0503020204020204" pitchFamily="34" charset="-122"/>
                <a:ea typeface="微软雅黑" panose="020B0503020204020204" pitchFamily="34" charset="-122"/>
              </a:endParaRPr>
            </a:p>
          </p:txBody>
        </p:sp>
        <p:sp>
          <p:nvSpPr>
            <p:cNvPr id="116" name="TextBox 115"/>
            <p:cNvSpPr txBox="1"/>
            <p:nvPr/>
          </p:nvSpPr>
          <p:spPr>
            <a:xfrm>
              <a:off x="3600475" y="3846960"/>
              <a:ext cx="1210588" cy="338554"/>
            </a:xfrm>
            <a:prstGeom prst="rect">
              <a:avLst/>
            </a:prstGeom>
            <a:noFill/>
          </p:spPr>
          <p:txBody>
            <a:bodyPr wrap="none" rtlCol="0">
              <a:spAutoFit/>
            </a:bodyPr>
            <a:lstStyle/>
            <a:p>
              <a:r>
                <a:rPr lang="zh-CN" altLang="en-US" sz="1600" b="1" dirty="0" smtClean="0">
                  <a:solidFill>
                    <a:srgbClr val="2A729E"/>
                  </a:solidFill>
                  <a:latin typeface="微软雅黑" panose="020B0503020204020204" pitchFamily="34" charset="-122"/>
                  <a:ea typeface="微软雅黑" panose="020B0503020204020204" pitchFamily="34" charset="-122"/>
                </a:rPr>
                <a:t>数据采集层</a:t>
              </a:r>
              <a:endParaRPr lang="zh-CN" altLang="en-US" sz="1600" b="1" dirty="0">
                <a:solidFill>
                  <a:srgbClr val="2A729E"/>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855170" y="5661388"/>
              <a:ext cx="6829435" cy="819382"/>
            </a:xfrm>
            <a:prstGeom prst="roundRect">
              <a:avLst>
                <a:gd name="adj" fmla="val 4822"/>
              </a:avLst>
            </a:prstGeom>
            <a:solidFill>
              <a:srgbClr val="A2B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矩形 117"/>
            <p:cNvSpPr/>
            <p:nvPr/>
          </p:nvSpPr>
          <p:spPr>
            <a:xfrm>
              <a:off x="1112323" y="6030719"/>
              <a:ext cx="1063606" cy="315035"/>
            </a:xfrm>
            <a:prstGeom prst="rect">
              <a:avLst/>
            </a:prstGeom>
            <a:solidFill>
              <a:srgbClr val="314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策略控制</a:t>
              </a:r>
              <a:endParaRPr lang="zh-CN" altLang="en-US" sz="1400" dirty="0">
                <a:latin typeface="微软雅黑" panose="020B0503020204020204" pitchFamily="34" charset="-122"/>
                <a:ea typeface="微软雅黑" panose="020B0503020204020204" pitchFamily="34" charset="-122"/>
              </a:endParaRPr>
            </a:p>
          </p:txBody>
        </p:sp>
        <p:sp>
          <p:nvSpPr>
            <p:cNvPr id="119" name="矩形 118"/>
            <p:cNvSpPr/>
            <p:nvPr/>
          </p:nvSpPr>
          <p:spPr>
            <a:xfrm>
              <a:off x="2394510" y="6030719"/>
              <a:ext cx="1063606" cy="315035"/>
            </a:xfrm>
            <a:prstGeom prst="rect">
              <a:avLst/>
            </a:prstGeom>
            <a:solidFill>
              <a:srgbClr val="314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屏幕录像</a:t>
              </a:r>
              <a:endParaRPr lang="zh-CN" altLang="en-US" sz="1400" dirty="0">
                <a:latin typeface="微软雅黑" panose="020B0503020204020204" pitchFamily="34" charset="-122"/>
                <a:ea typeface="微软雅黑" panose="020B0503020204020204" pitchFamily="34" charset="-122"/>
              </a:endParaRPr>
            </a:p>
          </p:txBody>
        </p:sp>
        <p:sp>
          <p:nvSpPr>
            <p:cNvPr id="120" name="矩形 119"/>
            <p:cNvSpPr/>
            <p:nvPr/>
          </p:nvSpPr>
          <p:spPr>
            <a:xfrm>
              <a:off x="4958884" y="6030719"/>
              <a:ext cx="1063606" cy="315035"/>
            </a:xfrm>
            <a:prstGeom prst="rect">
              <a:avLst/>
            </a:prstGeom>
            <a:solidFill>
              <a:srgbClr val="314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语音采集</a:t>
              </a:r>
              <a:endParaRPr lang="zh-CN" altLang="en-US" sz="1400" dirty="0">
                <a:latin typeface="微软雅黑" panose="020B0503020204020204" pitchFamily="34" charset="-122"/>
                <a:ea typeface="微软雅黑" panose="020B0503020204020204" pitchFamily="34" charset="-122"/>
              </a:endParaRPr>
            </a:p>
          </p:txBody>
        </p:sp>
        <p:sp>
          <p:nvSpPr>
            <p:cNvPr id="121" name="矩形 120"/>
            <p:cNvSpPr/>
            <p:nvPr/>
          </p:nvSpPr>
          <p:spPr>
            <a:xfrm>
              <a:off x="6241070" y="6009233"/>
              <a:ext cx="1063606" cy="315035"/>
            </a:xfrm>
            <a:prstGeom prst="rect">
              <a:avLst/>
            </a:prstGeom>
            <a:solidFill>
              <a:srgbClr val="314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视频采集</a:t>
              </a:r>
              <a:endParaRPr lang="zh-CN" altLang="en-US" sz="1400" dirty="0">
                <a:latin typeface="微软雅黑" panose="020B0503020204020204" pitchFamily="34" charset="-122"/>
                <a:ea typeface="微软雅黑" panose="020B0503020204020204" pitchFamily="34" charset="-122"/>
              </a:endParaRPr>
            </a:p>
          </p:txBody>
        </p:sp>
        <p:sp>
          <p:nvSpPr>
            <p:cNvPr id="126" name="TextBox 125"/>
            <p:cNvSpPr txBox="1"/>
            <p:nvPr/>
          </p:nvSpPr>
          <p:spPr>
            <a:xfrm>
              <a:off x="3720197" y="5670679"/>
              <a:ext cx="1005403" cy="338554"/>
            </a:xfrm>
            <a:prstGeom prst="rect">
              <a:avLst/>
            </a:prstGeom>
            <a:noFill/>
          </p:spPr>
          <p:txBody>
            <a:bodyPr wrap="none" rtlCol="0">
              <a:spAutoFit/>
            </a:bodyPr>
            <a:lstStyle/>
            <a:p>
              <a:r>
                <a:rPr lang="zh-CN" altLang="en-US" sz="1600" b="1" dirty="0" smtClean="0">
                  <a:solidFill>
                    <a:srgbClr val="31475C"/>
                  </a:solidFill>
                  <a:latin typeface="微软雅黑" panose="020B0503020204020204" pitchFamily="34" charset="-122"/>
                  <a:ea typeface="微软雅黑" panose="020B0503020204020204" pitchFamily="34" charset="-122"/>
                </a:rPr>
                <a:t>桌面终端</a:t>
              </a:r>
              <a:endParaRPr lang="zh-CN" altLang="en-US" sz="1600" b="1" dirty="0">
                <a:solidFill>
                  <a:srgbClr val="31475C"/>
                </a:solidFill>
                <a:latin typeface="微软雅黑" panose="020B0503020204020204" pitchFamily="34" charset="-122"/>
                <a:ea typeface="微软雅黑" panose="020B0503020204020204" pitchFamily="34" charset="-122"/>
              </a:endParaRPr>
            </a:p>
          </p:txBody>
        </p:sp>
        <p:sp>
          <p:nvSpPr>
            <p:cNvPr id="127" name="矩形 126"/>
            <p:cNvSpPr/>
            <p:nvPr/>
          </p:nvSpPr>
          <p:spPr>
            <a:xfrm>
              <a:off x="3676697" y="6030719"/>
              <a:ext cx="1063606" cy="315035"/>
            </a:xfrm>
            <a:prstGeom prst="rect">
              <a:avLst/>
            </a:prstGeom>
            <a:solidFill>
              <a:srgbClr val="3147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文本日志</a:t>
              </a:r>
              <a:endParaRPr lang="zh-CN" altLang="en-US" sz="1400" dirty="0">
                <a:latin typeface="微软雅黑" panose="020B0503020204020204" pitchFamily="34" charset="-122"/>
                <a:ea typeface="微软雅黑" panose="020B0503020204020204" pitchFamily="34" charset="-122"/>
              </a:endParaRPr>
            </a:p>
          </p:txBody>
        </p:sp>
        <p:sp>
          <p:nvSpPr>
            <p:cNvPr id="9" name="TextBox 8"/>
            <p:cNvSpPr txBox="1"/>
            <p:nvPr/>
          </p:nvSpPr>
          <p:spPr>
            <a:xfrm>
              <a:off x="3425970" y="765135"/>
              <a:ext cx="1569660" cy="369332"/>
            </a:xfrm>
            <a:prstGeom prst="rect">
              <a:avLst/>
            </a:prstGeom>
            <a:noFill/>
          </p:spPr>
          <p:txBody>
            <a:bodyPr wrap="none" rtlCol="0">
              <a:spAutoFit/>
            </a:bodyPr>
            <a:lstStyle/>
            <a:p>
              <a:r>
                <a:rPr lang="zh-CN" altLang="en-US" sz="1800" dirty="0" smtClean="0">
                  <a:solidFill>
                    <a:srgbClr val="DB7924"/>
                  </a:solidFill>
                  <a:latin typeface="微软雅黑" panose="020B0503020204020204" pitchFamily="34" charset="-122"/>
                  <a:ea typeface="微软雅黑" panose="020B0503020204020204" pitchFamily="34" charset="-122"/>
                </a:rPr>
                <a:t>监控管理中心</a:t>
              </a:r>
              <a:endParaRPr lang="zh-CN" altLang="en-US" sz="1800" dirty="0">
                <a:solidFill>
                  <a:srgbClr val="DB7924"/>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8490735" y="687399"/>
              <a:ext cx="1680470" cy="4537422"/>
            </a:xfrm>
            <a:prstGeom prst="roundRect">
              <a:avLst>
                <a:gd name="adj" fmla="val 210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8718503" y="1493232"/>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CRM</a:t>
              </a:r>
              <a:endParaRPr lang="zh-CN" altLang="en-US" sz="1400" dirty="0">
                <a:latin typeface="微软雅黑" panose="020B0503020204020204" pitchFamily="34" charset="-122"/>
                <a:ea typeface="微软雅黑" panose="020B0503020204020204" pitchFamily="34" charset="-122"/>
              </a:endParaRPr>
            </a:p>
          </p:txBody>
        </p:sp>
        <p:sp>
          <p:nvSpPr>
            <p:cNvPr id="129" name="矩形 128"/>
            <p:cNvSpPr/>
            <p:nvPr/>
          </p:nvSpPr>
          <p:spPr>
            <a:xfrm>
              <a:off x="8718503" y="2420663"/>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ERP</a:t>
              </a:r>
              <a:endParaRPr lang="zh-CN" altLang="en-US" sz="1400" dirty="0">
                <a:latin typeface="微软雅黑" panose="020B0503020204020204" pitchFamily="34" charset="-122"/>
                <a:ea typeface="微软雅黑" panose="020B0503020204020204" pitchFamily="34" charset="-122"/>
              </a:endParaRPr>
            </a:p>
          </p:txBody>
        </p:sp>
        <p:sp>
          <p:nvSpPr>
            <p:cNvPr id="130" name="矩形 129"/>
            <p:cNvSpPr/>
            <p:nvPr/>
          </p:nvSpPr>
          <p:spPr>
            <a:xfrm>
              <a:off x="8718503" y="3348094"/>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清算系统</a:t>
              </a:r>
              <a:endParaRPr lang="zh-CN" altLang="en-US" sz="1400" dirty="0">
                <a:latin typeface="微软雅黑" panose="020B0503020204020204" pitchFamily="34" charset="-122"/>
                <a:ea typeface="微软雅黑" panose="020B0503020204020204" pitchFamily="34" charset="-122"/>
              </a:endParaRPr>
            </a:p>
          </p:txBody>
        </p:sp>
        <p:sp>
          <p:nvSpPr>
            <p:cNvPr id="131" name="矩形 130"/>
            <p:cNvSpPr/>
            <p:nvPr/>
          </p:nvSpPr>
          <p:spPr>
            <a:xfrm>
              <a:off x="8718503" y="4275525"/>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AD</a:t>
              </a:r>
              <a:endParaRPr lang="zh-CN" altLang="en-US" sz="1400" dirty="0">
                <a:latin typeface="微软雅黑" panose="020B0503020204020204" pitchFamily="34" charset="-122"/>
                <a:ea typeface="微软雅黑" panose="020B0503020204020204" pitchFamily="34" charset="-122"/>
              </a:endParaRPr>
            </a:p>
          </p:txBody>
        </p:sp>
        <p:sp>
          <p:nvSpPr>
            <p:cNvPr id="132" name="TextBox 131"/>
            <p:cNvSpPr txBox="1"/>
            <p:nvPr/>
          </p:nvSpPr>
          <p:spPr>
            <a:xfrm>
              <a:off x="8725676" y="966641"/>
              <a:ext cx="1210588" cy="338554"/>
            </a:xfrm>
            <a:prstGeom prst="rect">
              <a:avLst/>
            </a:prstGeom>
            <a:noFill/>
          </p:spPr>
          <p:txBody>
            <a:bodyPr wrap="none"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第三方平台</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左右箭头 12"/>
            <p:cNvSpPr/>
            <p:nvPr/>
          </p:nvSpPr>
          <p:spPr>
            <a:xfrm>
              <a:off x="7835496" y="2870568"/>
              <a:ext cx="655239" cy="469746"/>
            </a:xfrm>
            <a:prstGeom prst="leftRightArrow">
              <a:avLst>
                <a:gd name="adj1" fmla="val 43511"/>
                <a:gd name="adj2" fmla="val 50583"/>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rot="16200000">
              <a:off x="4009723" y="5224821"/>
              <a:ext cx="414215" cy="436567"/>
            </a:xfrm>
            <a:prstGeom prst="rightArrow">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右箭头 132"/>
            <p:cNvSpPr/>
            <p:nvPr/>
          </p:nvSpPr>
          <p:spPr>
            <a:xfrm rot="16200000">
              <a:off x="5466425" y="5224821"/>
              <a:ext cx="414215" cy="436567"/>
            </a:xfrm>
            <a:prstGeom prst="rightArrow">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右箭头 133"/>
            <p:cNvSpPr/>
            <p:nvPr/>
          </p:nvSpPr>
          <p:spPr>
            <a:xfrm rot="5400000" flipV="1">
              <a:off x="2520190" y="5224821"/>
              <a:ext cx="414215" cy="436567"/>
            </a:xfrm>
            <a:prstGeom prst="rightArrow">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6596161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p:cNvSpPr>
            <a:spLocks noChangeArrowheads="1"/>
          </p:cNvSpPr>
          <p:nvPr/>
        </p:nvSpPr>
        <p:spPr bwMode="auto">
          <a:xfrm flipH="1">
            <a:off x="2948391" y="3302188"/>
            <a:ext cx="5139953" cy="753011"/>
          </a:xfrm>
          <a:prstGeom prst="homePlate">
            <a:avLst>
              <a:gd name="adj" fmla="val 45569"/>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5" name="Oval 3"/>
          <p:cNvSpPr>
            <a:spLocks noChangeArrowheads="1"/>
          </p:cNvSpPr>
          <p:nvPr/>
        </p:nvSpPr>
        <p:spPr bwMode="auto">
          <a:xfrm>
            <a:off x="3272809" y="3389063"/>
            <a:ext cx="580681" cy="579260"/>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29AC91"/>
                  </a:solidFill>
                </a:ln>
                <a:solidFill>
                  <a:srgbClr val="29AC91"/>
                </a:solidFill>
              </a:rPr>
              <a:t>3</a:t>
            </a:r>
            <a:endParaRPr lang="zh-CN" altLang="en-US" sz="2400" dirty="0">
              <a:ln>
                <a:solidFill>
                  <a:srgbClr val="29AC91"/>
                </a:solidFill>
              </a:ln>
              <a:solidFill>
                <a:srgbClr val="29AC91"/>
              </a:solidFill>
            </a:endParaRPr>
          </a:p>
        </p:txBody>
      </p:sp>
      <p:sp>
        <p:nvSpPr>
          <p:cNvPr id="30" name="AutoShape 13"/>
          <p:cNvSpPr>
            <a:spLocks noChangeArrowheads="1"/>
          </p:cNvSpPr>
          <p:nvPr/>
        </p:nvSpPr>
        <p:spPr bwMode="auto">
          <a:xfrm>
            <a:off x="396875" y="0"/>
            <a:ext cx="431800" cy="73025"/>
          </a:xfrm>
          <a:prstGeom prst="flowChartProcess">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 name="Text Box 14"/>
          <p:cNvSpPr txBox="1">
            <a:spLocks noChangeArrowheads="1"/>
          </p:cNvSpPr>
          <p:nvPr/>
        </p:nvSpPr>
        <p:spPr bwMode="auto">
          <a:xfrm>
            <a:off x="288925" y="12700"/>
            <a:ext cx="187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a:solidFill>
                  <a:srgbClr val="4D4D4D"/>
                </a:solidFill>
                <a:latin typeface="Arial Unicode MS" pitchFamily="34" charset="-122"/>
                <a:ea typeface="Arial Unicode MS" pitchFamily="34" charset="-122"/>
                <a:cs typeface="Arial Unicode MS" pitchFamily="34" charset="-122"/>
              </a:rPr>
              <a:t>CONTENTS</a:t>
            </a:r>
          </a:p>
          <a:p>
            <a:pPr eaLnBrk="1" hangingPunct="1"/>
            <a:r>
              <a:rPr lang="zh-CN" altLang="en-US" sz="2800" b="1" dirty="0">
                <a:solidFill>
                  <a:srgbClr val="4D4D4D"/>
                </a:solidFill>
                <a:latin typeface="黑体" pitchFamily="49" charset="-122"/>
                <a:ea typeface="黑体" pitchFamily="49" charset="-122"/>
              </a:rPr>
              <a:t>目录</a:t>
            </a:r>
          </a:p>
        </p:txBody>
      </p:sp>
      <p:sp>
        <p:nvSpPr>
          <p:cNvPr id="32" name="AutoShape 15"/>
          <p:cNvSpPr>
            <a:spLocks noChangeArrowheads="1"/>
          </p:cNvSpPr>
          <p:nvPr/>
        </p:nvSpPr>
        <p:spPr bwMode="auto">
          <a:xfrm flipH="1">
            <a:off x="3800001" y="1796166"/>
            <a:ext cx="4120953" cy="753011"/>
          </a:xfrm>
          <a:prstGeom prst="homePlate">
            <a:avLst>
              <a:gd name="adj" fmla="val 45960"/>
            </a:avLst>
          </a:prstGeom>
          <a:solidFill>
            <a:srgbClr val="348D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 name="Oval 16"/>
          <p:cNvSpPr>
            <a:spLocks noChangeArrowheads="1"/>
          </p:cNvSpPr>
          <p:nvPr/>
        </p:nvSpPr>
        <p:spPr bwMode="auto">
          <a:xfrm>
            <a:off x="4140534" y="1870147"/>
            <a:ext cx="580681" cy="579260"/>
          </a:xfrm>
          <a:prstGeom prst="ellipse">
            <a:avLst/>
          </a:prstGeom>
          <a:solidFill>
            <a:schemeClr val="bg1"/>
          </a:solidFill>
          <a:ln>
            <a:noFill/>
          </a:ln>
          <a:effectLst/>
          <a:extLst>
            <a:ext uri="{91240B29-F687-4F45-9708-019B960494DF}">
              <a14:hiddenLine xmlns:a14="http://schemas.microsoft.com/office/drawing/2010/main" w="952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348DC5"/>
                  </a:solidFill>
                </a:ln>
                <a:solidFill>
                  <a:srgbClr val="348DC5"/>
                </a:solidFill>
              </a:rPr>
              <a:t>1</a:t>
            </a:r>
            <a:endParaRPr lang="zh-CN" altLang="en-US" sz="2400" dirty="0">
              <a:ln>
                <a:solidFill>
                  <a:srgbClr val="348DC5"/>
                </a:solidFill>
              </a:ln>
              <a:solidFill>
                <a:srgbClr val="348DC5"/>
              </a:solidFill>
            </a:endParaRPr>
          </a:p>
        </p:txBody>
      </p:sp>
      <p:sp>
        <p:nvSpPr>
          <p:cNvPr id="34" name="矩形 21"/>
          <p:cNvSpPr>
            <a:spLocks noChangeArrowheads="1"/>
          </p:cNvSpPr>
          <p:nvPr/>
        </p:nvSpPr>
        <p:spPr bwMode="auto">
          <a:xfrm>
            <a:off x="4465041" y="1964760"/>
            <a:ext cx="2189724" cy="420555"/>
          </a:xfrm>
          <a:prstGeom prst="rect">
            <a:avLst/>
          </a:prstGeom>
          <a:noFill/>
          <a:ln>
            <a:no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b="1" u="sng" dirty="0">
                <a:solidFill>
                  <a:schemeClr val="bg1"/>
                </a:solidFill>
                <a:latin typeface="微软雅黑" pitchFamily="34" charset="-122"/>
                <a:ea typeface="微软雅黑" pitchFamily="34" charset="-122"/>
                <a:sym typeface="微软雅黑" pitchFamily="34" charset="-122"/>
              </a:rPr>
              <a:t>行业需求分析</a:t>
            </a:r>
          </a:p>
        </p:txBody>
      </p:sp>
      <p:sp>
        <p:nvSpPr>
          <p:cNvPr id="35" name="AutoShape 19"/>
          <p:cNvSpPr>
            <a:spLocks noChangeArrowheads="1"/>
          </p:cNvSpPr>
          <p:nvPr/>
        </p:nvSpPr>
        <p:spPr bwMode="auto">
          <a:xfrm flipH="1">
            <a:off x="1813196" y="2549177"/>
            <a:ext cx="6329409" cy="753011"/>
          </a:xfrm>
          <a:prstGeom prst="homePlate">
            <a:avLst>
              <a:gd name="adj" fmla="val 43350"/>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Oval 20"/>
          <p:cNvSpPr>
            <a:spLocks noChangeArrowheads="1"/>
          </p:cNvSpPr>
          <p:nvPr/>
        </p:nvSpPr>
        <p:spPr bwMode="auto">
          <a:xfrm>
            <a:off x="2156940" y="2636052"/>
            <a:ext cx="580680" cy="579261"/>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DA4C3C"/>
                  </a:solidFill>
                </a:ln>
                <a:solidFill>
                  <a:srgbClr val="DA4C3C"/>
                </a:solidFill>
              </a:rPr>
              <a:t>2</a:t>
            </a:r>
            <a:endParaRPr lang="zh-CN" altLang="en-US" sz="2400" dirty="0">
              <a:ln>
                <a:solidFill>
                  <a:srgbClr val="DA4C3C"/>
                </a:solidFill>
              </a:ln>
              <a:solidFill>
                <a:srgbClr val="DA4C3C"/>
              </a:solidFill>
            </a:endParaRPr>
          </a:p>
        </p:txBody>
      </p:sp>
      <p:sp>
        <p:nvSpPr>
          <p:cNvPr id="37" name="矩形 30"/>
          <p:cNvSpPr>
            <a:spLocks noChangeArrowheads="1"/>
          </p:cNvSpPr>
          <p:nvPr/>
        </p:nvSpPr>
        <p:spPr bwMode="auto">
          <a:xfrm>
            <a:off x="2182127" y="2715405"/>
            <a:ext cx="4188387"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en-US" altLang="zh-CN" sz="2200" dirty="0" smtClean="0">
                <a:solidFill>
                  <a:schemeClr val="bg1"/>
                </a:solidFill>
                <a:latin typeface="微软雅黑" pitchFamily="34" charset="-122"/>
                <a:ea typeface="微软雅黑" pitchFamily="34" charset="-122"/>
                <a:sym typeface="微软雅黑" pitchFamily="34" charset="-122"/>
              </a:rPr>
              <a:t>CSM</a:t>
            </a:r>
            <a:r>
              <a:rPr lang="zh-CN" altLang="en-US" sz="2200" dirty="0" smtClean="0">
                <a:solidFill>
                  <a:schemeClr val="bg1"/>
                </a:solidFill>
                <a:latin typeface="微软雅黑" pitchFamily="34" charset="-122"/>
                <a:ea typeface="微软雅黑" pitchFamily="34" charset="-122"/>
                <a:sym typeface="微软雅黑" pitchFamily="34" charset="-122"/>
              </a:rPr>
              <a:t>监控</a:t>
            </a:r>
            <a:r>
              <a:rPr lang="zh-CN" altLang="en-US" sz="2200" dirty="0">
                <a:solidFill>
                  <a:schemeClr val="bg1"/>
                </a:solidFill>
                <a:latin typeface="微软雅黑" pitchFamily="34" charset="-122"/>
                <a:ea typeface="微软雅黑" pitchFamily="34" charset="-122"/>
                <a:sym typeface="微软雅黑" pitchFamily="34" charset="-122"/>
              </a:rPr>
              <a:t>解决方案介绍</a:t>
            </a:r>
          </a:p>
        </p:txBody>
      </p:sp>
      <p:sp>
        <p:nvSpPr>
          <p:cNvPr id="38" name="矩形 33"/>
          <p:cNvSpPr>
            <a:spLocks noChangeArrowheads="1"/>
          </p:cNvSpPr>
          <p:nvPr/>
        </p:nvSpPr>
        <p:spPr bwMode="auto">
          <a:xfrm>
            <a:off x="3567617" y="3468416"/>
            <a:ext cx="285657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监控中心功能介绍</a:t>
            </a:r>
          </a:p>
        </p:txBody>
      </p:sp>
      <p:sp>
        <p:nvSpPr>
          <p:cNvPr id="39" name="AutoShape 5"/>
          <p:cNvSpPr>
            <a:spLocks noChangeArrowheads="1"/>
          </p:cNvSpPr>
          <p:nvPr/>
        </p:nvSpPr>
        <p:spPr bwMode="auto">
          <a:xfrm flipH="1">
            <a:off x="3600475" y="4055199"/>
            <a:ext cx="4714746" cy="753011"/>
          </a:xfrm>
          <a:prstGeom prst="homePlate">
            <a:avLst>
              <a:gd name="adj" fmla="val 39625"/>
            </a:avLst>
          </a:prstGeom>
          <a:solidFill>
            <a:srgbClr val="DB79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0" name="矩形 33"/>
          <p:cNvSpPr>
            <a:spLocks noChangeArrowheads="1"/>
          </p:cNvSpPr>
          <p:nvPr/>
        </p:nvSpPr>
        <p:spPr bwMode="auto">
          <a:xfrm>
            <a:off x="4165007" y="4221427"/>
            <a:ext cx="252502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部署</a:t>
            </a:r>
            <a:r>
              <a:rPr lang="zh-CN" altLang="en-US" sz="2200" dirty="0" smtClean="0">
                <a:solidFill>
                  <a:schemeClr val="bg1"/>
                </a:solidFill>
                <a:latin typeface="微软雅黑" pitchFamily="34" charset="-122"/>
                <a:ea typeface="微软雅黑" pitchFamily="34" charset="-122"/>
                <a:sym typeface="微软雅黑" pitchFamily="34" charset="-122"/>
              </a:rPr>
              <a:t>方案及案例</a:t>
            </a:r>
            <a:endParaRPr lang="zh-CN" altLang="en-US" sz="2200" dirty="0">
              <a:solidFill>
                <a:schemeClr val="bg1"/>
              </a:solidFill>
              <a:latin typeface="微软雅黑" pitchFamily="34" charset="-122"/>
              <a:ea typeface="微软雅黑" pitchFamily="34" charset="-122"/>
              <a:sym typeface="微软雅黑" pitchFamily="34" charset="-122"/>
            </a:endParaRPr>
          </a:p>
        </p:txBody>
      </p:sp>
      <p:sp>
        <p:nvSpPr>
          <p:cNvPr id="41" name="Oval 16"/>
          <p:cNvSpPr>
            <a:spLocks noChangeArrowheads="1"/>
          </p:cNvSpPr>
          <p:nvPr/>
        </p:nvSpPr>
        <p:spPr bwMode="auto">
          <a:xfrm>
            <a:off x="3894785" y="4142301"/>
            <a:ext cx="580680" cy="578806"/>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400">
                <a:solidFill>
                  <a:srgbClr val="DB7924"/>
                </a:solidFill>
              </a:rPr>
              <a:t>4</a:t>
            </a:r>
            <a:endParaRPr lang="zh-CN" altLang="en-US" sz="2400">
              <a:solidFill>
                <a:srgbClr val="DB7924"/>
              </a:solidFill>
            </a:endParaRPr>
          </a:p>
        </p:txBody>
      </p:sp>
      <p:pic>
        <p:nvPicPr>
          <p:cNvPr id="42" name="Picture 25" descr="E:\工作\其他\ppt\ppt_icon\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20" y="1107857"/>
            <a:ext cx="3978593" cy="474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82720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261886" y="685982"/>
            <a:ext cx="6938990" cy="4264618"/>
          </a:xfrm>
          <a:prstGeom prst="roundRect">
            <a:avLst>
              <a:gd name="adj" fmla="val 982"/>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50125" y="5173076"/>
            <a:ext cx="6480721" cy="1532719"/>
          </a:xfrm>
          <a:prstGeom prst="rect">
            <a:avLst/>
          </a:prstGeom>
          <a:noFill/>
        </p:spPr>
        <p:txBody>
          <a:bodyPr wrap="square" lIns="91431" tIns="45716" rIns="91431" bIns="45716" rtlCol="0">
            <a:spAutoFit/>
          </a:bodyPr>
          <a:lstStyle/>
          <a:p>
            <a:pPr>
              <a:lnSpc>
                <a:spcPct val="120000"/>
              </a:lnSpc>
            </a:pPr>
            <a:r>
              <a:rPr kumimoji="1" lang="zh-CN" altLang="en-US" sz="1800" dirty="0" smtClean="0">
                <a:latin typeface="微软雅黑" panose="020B0503020204020204" pitchFamily="34" charset="-122"/>
                <a:ea typeface="微软雅黑" panose="020B0503020204020204" pitchFamily="34" charset="-122"/>
                <a:cs typeface="微软雅黑"/>
              </a:rPr>
              <a:t>基于变化记录：</a:t>
            </a:r>
            <a:r>
              <a:rPr lang="zh-CN" altLang="en-US" sz="1800" dirty="0">
                <a:solidFill>
                  <a:srgbClr val="000000"/>
                </a:solidFill>
                <a:latin typeface="微软雅黑" panose="020B0503020204020204" pitchFamily="34" charset="-122"/>
                <a:ea typeface="微软雅黑" panose="020B0503020204020204" pitchFamily="34" charset="-122"/>
                <a:cs typeface="Lucida Grande"/>
              </a:rPr>
              <a:t>300*85*</a:t>
            </a:r>
            <a:r>
              <a:rPr lang="zh-CN" altLang="en-US" sz="1800" dirty="0" smtClean="0">
                <a:solidFill>
                  <a:srgbClr val="000000"/>
                </a:solidFill>
                <a:latin typeface="微软雅黑" panose="020B0503020204020204" pitchFamily="34" charset="-122"/>
                <a:ea typeface="微软雅黑" panose="020B0503020204020204" pitchFamily="34" charset="-122"/>
                <a:cs typeface="Lucida Grande"/>
              </a:rPr>
              <a:t>4 </a:t>
            </a:r>
            <a:r>
              <a:rPr kumimoji="1" lang="is-IS" altLang="zh-CN" sz="1800" dirty="0" smtClean="0">
                <a:latin typeface="微软雅黑" panose="020B0503020204020204" pitchFamily="34" charset="-122"/>
                <a:ea typeface="微软雅黑" panose="020B0503020204020204" pitchFamily="34" charset="-122"/>
                <a:cs typeface="微软雅黑"/>
              </a:rPr>
              <a:t>= </a:t>
            </a:r>
            <a:r>
              <a:rPr kumimoji="1" lang="fi-FI" altLang="zh-CN" sz="1800" dirty="0" smtClean="0">
                <a:latin typeface="微软雅黑" panose="020B0503020204020204" pitchFamily="34" charset="-122"/>
                <a:ea typeface="微软雅黑" panose="020B0503020204020204" pitchFamily="34" charset="-122"/>
                <a:cs typeface="微软雅黑"/>
              </a:rPr>
              <a:t>102,000</a:t>
            </a:r>
            <a:r>
              <a:rPr kumimoji="1" lang="is-IS" altLang="zh-CN" sz="1800" dirty="0" smtClean="0">
                <a:latin typeface="微软雅黑" panose="020B0503020204020204" pitchFamily="34" charset="-122"/>
                <a:ea typeface="微软雅黑" panose="020B0503020204020204" pitchFamily="34" charset="-122"/>
                <a:cs typeface="微软雅黑"/>
              </a:rPr>
              <a:t>B</a:t>
            </a:r>
          </a:p>
          <a:p>
            <a:pPr>
              <a:lnSpc>
                <a:spcPct val="120000"/>
              </a:lnSpc>
            </a:pPr>
            <a:r>
              <a:rPr kumimoji="1" lang="zh-CN" altLang="en-US" sz="1800" dirty="0">
                <a:latin typeface="微软雅黑" panose="020B0503020204020204" pitchFamily="34" charset="-122"/>
                <a:ea typeface="微软雅黑" panose="020B0503020204020204" pitchFamily="34" charset="-122"/>
                <a:cs typeface="微软雅黑"/>
              </a:rPr>
              <a:t>全屏截取：</a:t>
            </a:r>
            <a:r>
              <a:rPr kumimoji="1" lang="en-US" altLang="zh-CN" sz="1800" dirty="0">
                <a:latin typeface="微软雅黑" panose="020B0503020204020204" pitchFamily="34" charset="-122"/>
                <a:ea typeface="微软雅黑" panose="020B0503020204020204" pitchFamily="34" charset="-122"/>
                <a:cs typeface="微软雅黑"/>
              </a:rPr>
              <a:t>1280</a:t>
            </a:r>
            <a:r>
              <a:rPr kumimoji="1" lang="is-IS" altLang="zh-CN" sz="1800" dirty="0">
                <a:latin typeface="微软雅黑" panose="020B0503020204020204" pitchFamily="34" charset="-122"/>
                <a:ea typeface="微软雅黑" panose="020B0503020204020204" pitchFamily="34" charset="-122"/>
                <a:cs typeface="微软雅黑"/>
              </a:rPr>
              <a:t>*</a:t>
            </a:r>
            <a:r>
              <a:rPr kumimoji="1" lang="en-US" altLang="zh-CN" sz="1800" dirty="0">
                <a:latin typeface="微软雅黑" panose="020B0503020204020204" pitchFamily="34" charset="-122"/>
                <a:ea typeface="微软雅黑" panose="020B0503020204020204" pitchFamily="34" charset="-122"/>
                <a:cs typeface="微软雅黑"/>
              </a:rPr>
              <a:t>720</a:t>
            </a:r>
            <a:r>
              <a:rPr kumimoji="1" lang="is-IS" altLang="zh-CN" sz="1800" dirty="0">
                <a:latin typeface="微软雅黑" panose="020B0503020204020204" pitchFamily="34" charset="-122"/>
                <a:ea typeface="微软雅黑" panose="020B0503020204020204" pitchFamily="34" charset="-122"/>
                <a:cs typeface="微软雅黑"/>
              </a:rPr>
              <a:t>*4 = </a:t>
            </a:r>
            <a:r>
              <a:rPr kumimoji="1" lang="is-IS" altLang="zh-CN" sz="1800" dirty="0" smtClean="0">
                <a:latin typeface="微软雅黑" panose="020B0503020204020204" pitchFamily="34" charset="-122"/>
                <a:ea typeface="微软雅黑" panose="020B0503020204020204" pitchFamily="34" charset="-122"/>
                <a:cs typeface="微软雅黑"/>
              </a:rPr>
              <a:t>4,096</a:t>
            </a:r>
            <a:r>
              <a:rPr kumimoji="1" lang="en-US" altLang="zh-CN" sz="1800" dirty="0" smtClean="0">
                <a:latin typeface="微软雅黑" panose="020B0503020204020204" pitchFamily="34" charset="-122"/>
                <a:ea typeface="微软雅黑" panose="020B0503020204020204" pitchFamily="34" charset="-122"/>
                <a:cs typeface="微软雅黑"/>
              </a:rPr>
              <a:t>,</a:t>
            </a:r>
            <a:r>
              <a:rPr kumimoji="1" lang="is-IS" altLang="zh-CN" sz="1800" dirty="0" smtClean="0">
                <a:latin typeface="微软雅黑" panose="020B0503020204020204" pitchFamily="34" charset="-122"/>
                <a:ea typeface="微软雅黑" panose="020B0503020204020204" pitchFamily="34" charset="-122"/>
                <a:cs typeface="微软雅黑"/>
              </a:rPr>
              <a:t>000B</a:t>
            </a:r>
            <a:endParaRPr kumimoji="1" lang="en-US" altLang="zh-CN" dirty="0" smtClean="0">
              <a:latin typeface="微软雅黑" panose="020B0503020204020204" pitchFamily="34" charset="-122"/>
              <a:ea typeface="微软雅黑" panose="020B0503020204020204" pitchFamily="34" charset="-122"/>
              <a:cs typeface="微软雅黑"/>
            </a:endParaRPr>
          </a:p>
          <a:p>
            <a:pPr>
              <a:lnSpc>
                <a:spcPct val="120000"/>
              </a:lnSpc>
            </a:pPr>
            <a:r>
              <a:rPr kumimoji="1" lang="zh-CN" altLang="en-US" sz="2400" dirty="0">
                <a:solidFill>
                  <a:srgbClr val="29AC91"/>
                </a:solidFill>
                <a:latin typeface="微软雅黑" panose="020B0503020204020204" pitchFamily="34" charset="-122"/>
                <a:ea typeface="微软雅黑" panose="020B0503020204020204" pitchFamily="34" charset="-122"/>
                <a:cs typeface="微软雅黑"/>
              </a:rPr>
              <a:t>大约</a:t>
            </a:r>
            <a:r>
              <a:rPr kumimoji="1" lang="en-US" altLang="zh-CN" sz="2400" dirty="0">
                <a:solidFill>
                  <a:srgbClr val="29AC91"/>
                </a:solidFill>
                <a:latin typeface="微软雅黑" panose="020B0503020204020204" pitchFamily="34" charset="-122"/>
                <a:ea typeface="微软雅黑" panose="020B0503020204020204" pitchFamily="34" charset="-122"/>
                <a:cs typeface="微软雅黑"/>
              </a:rPr>
              <a:t>40</a:t>
            </a:r>
            <a:r>
              <a:rPr kumimoji="1" lang="zh-CN" altLang="en-US" sz="2400" dirty="0">
                <a:solidFill>
                  <a:srgbClr val="29AC91"/>
                </a:solidFill>
                <a:latin typeface="微软雅黑" panose="020B0503020204020204" pitchFamily="34" charset="-122"/>
                <a:ea typeface="微软雅黑" panose="020B0503020204020204" pitchFamily="34" charset="-122"/>
                <a:cs typeface="微软雅黑"/>
              </a:rPr>
              <a:t>倍差距！</a:t>
            </a:r>
            <a:endParaRPr kumimoji="1" lang="en-US" altLang="zh-CN" sz="2400" dirty="0">
              <a:solidFill>
                <a:srgbClr val="29AC91"/>
              </a:solidFill>
              <a:latin typeface="微软雅黑" panose="020B0503020204020204" pitchFamily="34" charset="-122"/>
              <a:ea typeface="微软雅黑" panose="020B0503020204020204" pitchFamily="34" charset="-122"/>
              <a:cs typeface="微软雅黑"/>
            </a:endParaRPr>
          </a:p>
          <a:p>
            <a:pPr>
              <a:lnSpc>
                <a:spcPct val="120000"/>
              </a:lnSpc>
            </a:pPr>
            <a:r>
              <a:rPr kumimoji="1" lang="zh-CN" altLang="en-US" sz="1800" dirty="0" smtClean="0">
                <a:latin typeface="微软雅黑" panose="020B0503020204020204" pitchFamily="34" charset="-122"/>
                <a:ea typeface="微软雅黑" panose="020B0503020204020204" pitchFamily="34" charset="-122"/>
                <a:cs typeface="微软雅黑"/>
              </a:rPr>
              <a:t>考虑连续截屏和压缩，实际差距可以达到</a:t>
            </a:r>
            <a:r>
              <a:rPr kumimoji="1" lang="en-US" altLang="zh-CN" sz="1800" dirty="0" smtClean="0">
                <a:latin typeface="微软雅黑" panose="020B0503020204020204" pitchFamily="34" charset="-122"/>
                <a:ea typeface="微软雅黑" panose="020B0503020204020204" pitchFamily="34" charset="-122"/>
                <a:cs typeface="微软雅黑"/>
              </a:rPr>
              <a:t>50-200</a:t>
            </a:r>
            <a:r>
              <a:rPr kumimoji="1" lang="zh-CN" altLang="en-US" sz="1800" dirty="0" smtClean="0">
                <a:latin typeface="微软雅黑" panose="020B0503020204020204" pitchFamily="34" charset="-122"/>
                <a:ea typeface="微软雅黑" panose="020B0503020204020204" pitchFamily="34" charset="-122"/>
                <a:cs typeface="微软雅黑"/>
              </a:rPr>
              <a:t>倍！</a:t>
            </a:r>
            <a:endParaRPr kumimoji="1" lang="is-IS" altLang="zh-CN" sz="1800" dirty="0">
              <a:latin typeface="微软雅黑" panose="020B0503020204020204" pitchFamily="34" charset="-122"/>
              <a:ea typeface="微软雅黑" panose="020B0503020204020204" pitchFamily="34" charset="-122"/>
              <a:cs typeface="微软雅黑"/>
            </a:endParaRPr>
          </a:p>
        </p:txBody>
      </p:sp>
      <p:pic>
        <p:nvPicPr>
          <p:cNvPr id="9" name="图片 8"/>
          <p:cNvPicPr>
            <a:picLocks noChangeAspect="1"/>
          </p:cNvPicPr>
          <p:nvPr/>
        </p:nvPicPr>
        <p:blipFill>
          <a:blip r:embed="rId2"/>
          <a:stretch>
            <a:fillRect/>
          </a:stretch>
        </p:blipFill>
        <p:spPr>
          <a:xfrm>
            <a:off x="405121" y="810140"/>
            <a:ext cx="6390710" cy="3994193"/>
          </a:xfrm>
          <a:prstGeom prst="rect">
            <a:avLst/>
          </a:prstGeom>
        </p:spPr>
      </p:pic>
      <p:sp>
        <p:nvSpPr>
          <p:cNvPr id="10" name="矩形 9"/>
          <p:cNvSpPr/>
          <p:nvPr/>
        </p:nvSpPr>
        <p:spPr>
          <a:xfrm>
            <a:off x="585141" y="1305196"/>
            <a:ext cx="1755195" cy="40504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kumimoji="1" lang="zh-CN" altLang="en-US"/>
          </a:p>
        </p:txBody>
      </p:sp>
      <p:pic>
        <p:nvPicPr>
          <p:cNvPr id="11" name="图片 10"/>
          <p:cNvPicPr>
            <a:picLocks noChangeAspect="1"/>
          </p:cNvPicPr>
          <p:nvPr/>
        </p:nvPicPr>
        <p:blipFill>
          <a:blip r:embed="rId3"/>
          <a:stretch>
            <a:fillRect/>
          </a:stretch>
        </p:blipFill>
        <p:spPr>
          <a:xfrm>
            <a:off x="2295330" y="2070280"/>
            <a:ext cx="4725524" cy="950312"/>
          </a:xfrm>
          <a:prstGeom prst="rect">
            <a:avLst/>
          </a:prstGeom>
          <a:ln w="38100" cmpd="sng">
            <a:solidFill>
              <a:srgbClr val="FF0000"/>
            </a:solidFill>
          </a:ln>
        </p:spPr>
      </p:pic>
      <p:sp>
        <p:nvSpPr>
          <p:cNvPr id="12" name="直角上箭头 11"/>
          <p:cNvSpPr/>
          <p:nvPr/>
        </p:nvSpPr>
        <p:spPr>
          <a:xfrm rot="10800000" flipH="1">
            <a:off x="2430345" y="1485216"/>
            <a:ext cx="1035115" cy="495055"/>
          </a:xfrm>
          <a:prstGeom prst="bentUpArrow">
            <a:avLst/>
          </a:prstGeom>
          <a:solidFill>
            <a:srgbClr val="FF0000"/>
          </a:solidFill>
          <a:ln>
            <a:solidFill>
              <a:srgbClr val="FF0000"/>
            </a:solidFill>
          </a:ln>
        </p:spPr>
        <p:style>
          <a:lnRef idx="1">
            <a:schemeClr val="accent1"/>
          </a:lnRef>
          <a:fillRef idx="3">
            <a:schemeClr val="accent1"/>
          </a:fillRef>
          <a:effectRef idx="2">
            <a:schemeClr val="accent1"/>
          </a:effectRef>
          <a:fontRef idx="minor">
            <a:schemeClr val="lt1"/>
          </a:fontRef>
        </p:style>
        <p:txBody>
          <a:bodyPr lIns="91431" tIns="45716" rIns="91431" bIns="45716" rtlCol="0" anchor="ctr"/>
          <a:lstStyle/>
          <a:p>
            <a:pPr algn="ctr"/>
            <a:endParaRPr kumimoji="1" lang="zh-CN" altLang="en-US"/>
          </a:p>
        </p:txBody>
      </p:sp>
      <p:sp>
        <p:nvSpPr>
          <p:cNvPr id="13" name="文本框 12"/>
          <p:cNvSpPr txBox="1"/>
          <p:nvPr/>
        </p:nvSpPr>
        <p:spPr>
          <a:xfrm>
            <a:off x="4590585" y="1305195"/>
            <a:ext cx="2115235" cy="584767"/>
          </a:xfrm>
          <a:prstGeom prst="rect">
            <a:avLst/>
          </a:prstGeom>
          <a:noFill/>
        </p:spPr>
        <p:txBody>
          <a:bodyPr wrap="square" lIns="91431" tIns="45716" rIns="91431" bIns="45716" rtlCol="0">
            <a:spAutoFit/>
          </a:bodyPr>
          <a:lstStyle/>
          <a:p>
            <a:r>
              <a:rPr kumimoji="1" lang="zh-CN" altLang="en-US" sz="3200" dirty="0">
                <a:solidFill>
                  <a:srgbClr val="FF0000"/>
                </a:solidFill>
                <a:latin typeface="微软雅黑"/>
                <a:ea typeface="微软雅黑"/>
                <a:cs typeface="微软雅黑"/>
              </a:rPr>
              <a:t>变化部分</a:t>
            </a:r>
          </a:p>
        </p:txBody>
      </p:sp>
      <p:sp>
        <p:nvSpPr>
          <p:cNvPr id="14"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15" name="Text Box 14"/>
          <p:cNvSpPr txBox="1">
            <a:spLocks noChangeArrowheads="1"/>
          </p:cNvSpPr>
          <p:nvPr/>
        </p:nvSpPr>
        <p:spPr bwMode="auto">
          <a:xfrm>
            <a:off x="288925" y="1270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29AC91"/>
                </a:solidFill>
                <a:latin typeface="黑体" pitchFamily="49" charset="-122"/>
                <a:ea typeface="黑体" pitchFamily="49" charset="-122"/>
                <a:sym typeface="Calibri" pitchFamily="34" charset="0"/>
              </a:rPr>
              <a:t>屏幕实现原理</a:t>
            </a:r>
            <a:endParaRPr lang="zh-CN" altLang="en-US" sz="2800" b="1" dirty="0">
              <a:solidFill>
                <a:srgbClr val="29AC91"/>
              </a:solidFill>
              <a:latin typeface="黑体" pitchFamily="49" charset="-122"/>
              <a:ea typeface="黑体" pitchFamily="49" charset="-122"/>
              <a:sym typeface="Calibri" pitchFamily="34" charset="0"/>
            </a:endParaRPr>
          </a:p>
        </p:txBody>
      </p:sp>
      <p:sp>
        <p:nvSpPr>
          <p:cNvPr id="16" name="圆角矩形 15"/>
          <p:cNvSpPr/>
          <p:nvPr/>
        </p:nvSpPr>
        <p:spPr bwMode="auto">
          <a:xfrm>
            <a:off x="7515910" y="503544"/>
            <a:ext cx="2943328" cy="2780606"/>
          </a:xfrm>
          <a:prstGeom prst="roundRect">
            <a:avLst>
              <a:gd name="adj" fmla="val 5884"/>
            </a:avLst>
          </a:prstGeom>
          <a:noFill/>
          <a:ln>
            <a:solidFill>
              <a:srgbClr val="29AC91"/>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sp>
        <p:nvSpPr>
          <p:cNvPr id="17" name="圆角矩形 16"/>
          <p:cNvSpPr/>
          <p:nvPr/>
        </p:nvSpPr>
        <p:spPr bwMode="auto">
          <a:xfrm>
            <a:off x="8326000" y="324155"/>
            <a:ext cx="1295400"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录屏原理</a:t>
            </a:r>
            <a:endParaRPr lang="zh-CN" altLang="en-US" sz="1600" dirty="0">
              <a:solidFill>
                <a:schemeClr val="bg1"/>
              </a:solidFill>
              <a:latin typeface="微软雅黑" pitchFamily="34" charset="-122"/>
              <a:ea typeface="微软雅黑" pitchFamily="34" charset="-122"/>
            </a:endParaRPr>
          </a:p>
        </p:txBody>
      </p:sp>
      <p:sp>
        <p:nvSpPr>
          <p:cNvPr id="19" name="TextBox 2"/>
          <p:cNvSpPr txBox="1">
            <a:spLocks noChangeArrowheads="1"/>
          </p:cNvSpPr>
          <p:nvPr/>
        </p:nvSpPr>
        <p:spPr bwMode="auto">
          <a:xfrm>
            <a:off x="8010965" y="763870"/>
            <a:ext cx="2340260"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1400" dirty="0">
                <a:latin typeface="微软雅黑"/>
                <a:ea typeface="微软雅黑"/>
                <a:cs typeface="微软雅黑"/>
              </a:rPr>
              <a:t>基于变化录屏</a:t>
            </a:r>
            <a:endParaRPr lang="en-US" altLang="zh-CN" sz="1400" dirty="0">
              <a:latin typeface="微软雅黑"/>
              <a:ea typeface="微软雅黑"/>
              <a:cs typeface="微软雅黑"/>
            </a:endParaRPr>
          </a:p>
          <a:p>
            <a:pPr>
              <a:lnSpc>
                <a:spcPct val="150000"/>
              </a:lnSpc>
            </a:pPr>
            <a:r>
              <a:rPr lang="en-US" altLang="zh-CN" sz="1400" dirty="0">
                <a:latin typeface="微软雅黑"/>
                <a:ea typeface="微软雅黑"/>
                <a:cs typeface="微软雅黑"/>
              </a:rPr>
              <a:t>GDI</a:t>
            </a:r>
            <a:r>
              <a:rPr lang="zh-CN" altLang="en-US" sz="1400" dirty="0">
                <a:latin typeface="微软雅黑"/>
                <a:ea typeface="微软雅黑"/>
                <a:cs typeface="微软雅黑"/>
              </a:rPr>
              <a:t>（</a:t>
            </a:r>
            <a:r>
              <a:rPr lang="en-US" altLang="zh-CN" sz="1400" dirty="0">
                <a:latin typeface="微软雅黑"/>
                <a:ea typeface="微软雅黑"/>
                <a:cs typeface="微软雅黑"/>
              </a:rPr>
              <a:t>Graphics Device Interface</a:t>
            </a:r>
            <a:r>
              <a:rPr lang="zh-CN" altLang="en-US" sz="1400" dirty="0">
                <a:latin typeface="微软雅黑"/>
                <a:ea typeface="微软雅黑"/>
                <a:cs typeface="微软雅黑"/>
              </a:rPr>
              <a:t>）接口处理</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针对商业及字符应用优化压缩算法</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自有文件存储格式</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针对视频拖拉优化</a:t>
            </a:r>
            <a:r>
              <a:rPr lang="zh-CN" altLang="en-US" sz="1400" dirty="0" smtClean="0">
                <a:latin typeface="微软雅黑"/>
                <a:ea typeface="微软雅黑"/>
                <a:cs typeface="微软雅黑"/>
              </a:rPr>
              <a:t>索引</a:t>
            </a:r>
            <a:endParaRPr lang="zh-CN" altLang="zh-CN" sz="1400" dirty="0">
              <a:latin typeface="微软雅黑"/>
              <a:ea typeface="微软雅黑"/>
              <a:cs typeface="微软雅黑"/>
            </a:endParaRPr>
          </a:p>
        </p:txBody>
      </p:sp>
      <p:sp>
        <p:nvSpPr>
          <p:cNvPr id="23" name="圆角矩形 22"/>
          <p:cNvSpPr/>
          <p:nvPr/>
        </p:nvSpPr>
        <p:spPr bwMode="auto">
          <a:xfrm>
            <a:off x="8339874" y="315085"/>
            <a:ext cx="1295400"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录屏原理</a:t>
            </a:r>
            <a:endParaRPr lang="zh-CN" altLang="en-US" sz="1600" dirty="0">
              <a:solidFill>
                <a:schemeClr val="bg1"/>
              </a:solidFill>
              <a:latin typeface="微软雅黑" pitchFamily="34" charset="-122"/>
              <a:ea typeface="微软雅黑" pitchFamily="34" charset="-122"/>
            </a:endParaRPr>
          </a:p>
        </p:txBody>
      </p:sp>
      <p:pic>
        <p:nvPicPr>
          <p:cNvPr id="1026"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898885"/>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1220435"/>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1857619"/>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2519065"/>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2829013"/>
            <a:ext cx="216000" cy="166991"/>
          </a:xfrm>
          <a:prstGeom prst="rect">
            <a:avLst/>
          </a:prstGeom>
          <a:noFill/>
          <a:extLst>
            <a:ext uri="{909E8E84-426E-40DD-AFC4-6F175D3DCCD1}">
              <a14:hiddenFill xmlns:a14="http://schemas.microsoft.com/office/drawing/2010/main">
                <a:solidFill>
                  <a:srgbClr val="FFFFFF"/>
                </a:solidFill>
              </a14:hiddenFill>
            </a:ext>
          </a:extLst>
        </p:spPr>
      </p:pic>
      <p:sp>
        <p:nvSpPr>
          <p:cNvPr id="24" name="圆角矩形 23"/>
          <p:cNvSpPr/>
          <p:nvPr/>
        </p:nvSpPr>
        <p:spPr bwMode="auto">
          <a:xfrm>
            <a:off x="7515910" y="3697634"/>
            <a:ext cx="2943328" cy="2780606"/>
          </a:xfrm>
          <a:prstGeom prst="roundRect">
            <a:avLst>
              <a:gd name="adj" fmla="val 5884"/>
            </a:avLst>
          </a:prstGeom>
          <a:noFill/>
          <a:ln>
            <a:solidFill>
              <a:srgbClr val="29AC91"/>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sp>
        <p:nvSpPr>
          <p:cNvPr id="25" name="圆角矩形 24"/>
          <p:cNvSpPr/>
          <p:nvPr/>
        </p:nvSpPr>
        <p:spPr bwMode="auto">
          <a:xfrm>
            <a:off x="8326000" y="3518245"/>
            <a:ext cx="1295400"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录屏原理</a:t>
            </a:r>
            <a:endParaRPr lang="zh-CN" altLang="en-US" sz="1600" dirty="0">
              <a:solidFill>
                <a:schemeClr val="bg1"/>
              </a:solidFill>
              <a:latin typeface="微软雅黑" pitchFamily="34" charset="-122"/>
              <a:ea typeface="微软雅黑" pitchFamily="34" charset="-122"/>
            </a:endParaRPr>
          </a:p>
        </p:txBody>
      </p:sp>
      <p:sp>
        <p:nvSpPr>
          <p:cNvPr id="26" name="TextBox 2"/>
          <p:cNvSpPr txBox="1">
            <a:spLocks noChangeArrowheads="1"/>
          </p:cNvSpPr>
          <p:nvPr/>
        </p:nvSpPr>
        <p:spPr bwMode="auto">
          <a:xfrm>
            <a:off x="8010965" y="3957960"/>
            <a:ext cx="2340260" cy="2354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zh-CN" altLang="en-US" sz="1400" dirty="0">
                <a:latin typeface="微软雅黑"/>
                <a:ea typeface="微软雅黑"/>
                <a:cs typeface="微软雅黑"/>
              </a:rPr>
              <a:t>连续录像（很多产品截屏会错漏用户行为）</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用户无感知</a:t>
            </a:r>
            <a:endParaRPr lang="en-US" altLang="zh-CN" sz="1400" dirty="0">
              <a:latin typeface="微软雅黑"/>
              <a:ea typeface="微软雅黑"/>
              <a:cs typeface="微软雅黑"/>
            </a:endParaRPr>
          </a:p>
          <a:p>
            <a:pPr>
              <a:lnSpc>
                <a:spcPct val="150000"/>
              </a:lnSpc>
            </a:pPr>
            <a:r>
              <a:rPr lang="en-US" altLang="zh-CN" sz="1400" dirty="0">
                <a:latin typeface="微软雅黑"/>
                <a:ea typeface="微软雅黑"/>
                <a:cs typeface="微软雅黑"/>
              </a:rPr>
              <a:t>CPU</a:t>
            </a:r>
            <a:r>
              <a:rPr lang="zh-CN" altLang="en-US" sz="1400" dirty="0">
                <a:latin typeface="微软雅黑"/>
                <a:ea typeface="微软雅黑"/>
                <a:cs typeface="微软雅黑"/>
              </a:rPr>
              <a:t>和内存占用极小，约为</a:t>
            </a:r>
            <a:r>
              <a:rPr lang="en-US" altLang="zh-CN" sz="1400" dirty="0">
                <a:latin typeface="微软雅黑"/>
                <a:ea typeface="微软雅黑"/>
                <a:cs typeface="微软雅黑"/>
              </a:rPr>
              <a:t>1-2%</a:t>
            </a:r>
            <a:r>
              <a:rPr lang="zh-CN" altLang="en-US" sz="1400" dirty="0">
                <a:latin typeface="微软雅黑"/>
                <a:ea typeface="微软雅黑"/>
                <a:cs typeface="微软雅黑"/>
              </a:rPr>
              <a:t>和</a:t>
            </a:r>
            <a:r>
              <a:rPr lang="en-US" altLang="zh-CN" sz="1400" dirty="0">
                <a:latin typeface="微软雅黑"/>
                <a:ea typeface="微软雅黑"/>
                <a:cs typeface="微软雅黑"/>
              </a:rPr>
              <a:t>10M</a:t>
            </a:r>
          </a:p>
          <a:p>
            <a:pPr>
              <a:lnSpc>
                <a:spcPct val="150000"/>
              </a:lnSpc>
            </a:pPr>
            <a:r>
              <a:rPr lang="zh-CN" altLang="en-US" sz="1400" dirty="0">
                <a:latin typeface="微软雅黑"/>
                <a:ea typeface="微软雅黑"/>
                <a:cs typeface="微软雅黑"/>
              </a:rPr>
              <a:t>录屏存储低至</a:t>
            </a:r>
            <a:r>
              <a:rPr lang="zh-CN" altLang="zh-CN" sz="1400" dirty="0">
                <a:latin typeface="微软雅黑"/>
                <a:ea typeface="微软雅黑"/>
                <a:cs typeface="微软雅黑"/>
              </a:rPr>
              <a:t>1</a:t>
            </a:r>
            <a:r>
              <a:rPr lang="en-US" altLang="zh-CN" sz="1400" dirty="0">
                <a:latin typeface="微软雅黑"/>
                <a:ea typeface="微软雅黑"/>
                <a:cs typeface="微软雅黑"/>
              </a:rPr>
              <a:t>0MB/</a:t>
            </a:r>
            <a:r>
              <a:rPr lang="zh-CN" altLang="en-US" sz="1400" dirty="0">
                <a:latin typeface="微软雅黑"/>
                <a:ea typeface="微软雅黑"/>
                <a:cs typeface="微软雅黑"/>
              </a:rPr>
              <a:t>小时</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上传带宽低至</a:t>
            </a:r>
            <a:r>
              <a:rPr lang="en-US" altLang="zh-CN" sz="1400" dirty="0">
                <a:latin typeface="微软雅黑"/>
                <a:ea typeface="微软雅黑"/>
                <a:cs typeface="微软雅黑"/>
              </a:rPr>
              <a:t>22kbps</a:t>
            </a:r>
          </a:p>
        </p:txBody>
      </p:sp>
      <p:sp>
        <p:nvSpPr>
          <p:cNvPr id="27" name="圆角矩形 26"/>
          <p:cNvSpPr/>
          <p:nvPr/>
        </p:nvSpPr>
        <p:spPr bwMode="auto">
          <a:xfrm>
            <a:off x="8339874" y="3509175"/>
            <a:ext cx="1295400"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录屏优势</a:t>
            </a:r>
            <a:endParaRPr lang="zh-CN" altLang="en-US" sz="1600" dirty="0">
              <a:solidFill>
                <a:schemeClr val="bg1"/>
              </a:solidFill>
              <a:latin typeface="微软雅黑" pitchFamily="34" charset="-122"/>
              <a:ea typeface="微软雅黑" pitchFamily="34" charset="-122"/>
            </a:endParaRPr>
          </a:p>
        </p:txBody>
      </p:sp>
      <p:pic>
        <p:nvPicPr>
          <p:cNvPr id="28"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4092975"/>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4737339"/>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5051709"/>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5713155"/>
            <a:ext cx="216000" cy="16699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E:\工作\其他\ppt\ppt_icon\8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5930" y="6023103"/>
            <a:ext cx="216000" cy="166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46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15" name="Text Box 14"/>
          <p:cNvSpPr txBox="1">
            <a:spLocks noChangeArrowheads="1"/>
          </p:cNvSpPr>
          <p:nvPr/>
        </p:nvSpPr>
        <p:spPr bwMode="auto">
          <a:xfrm>
            <a:off x="288925" y="12700"/>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a:solidFill>
                  <a:srgbClr val="29AC91"/>
                </a:solidFill>
                <a:latin typeface="黑体" pitchFamily="49" charset="-122"/>
                <a:ea typeface="黑体" pitchFamily="49" charset="-122"/>
                <a:sym typeface="Calibri" pitchFamily="34" charset="0"/>
              </a:rPr>
              <a:t>丰富的文本数据采集</a:t>
            </a:r>
          </a:p>
        </p:txBody>
      </p:sp>
      <p:grpSp>
        <p:nvGrpSpPr>
          <p:cNvPr id="7" name="组合 6"/>
          <p:cNvGrpSpPr/>
          <p:nvPr/>
        </p:nvGrpSpPr>
        <p:grpSpPr>
          <a:xfrm>
            <a:off x="3358633" y="952778"/>
            <a:ext cx="1712913" cy="3867160"/>
            <a:chOff x="3324120" y="855145"/>
            <a:chExt cx="1712913" cy="3867160"/>
          </a:xfrm>
        </p:grpSpPr>
        <p:sp>
          <p:nvSpPr>
            <p:cNvPr id="27" name="Text Box 10"/>
            <p:cNvSpPr>
              <a:spLocks noChangeArrowheads="1"/>
            </p:cNvSpPr>
            <p:nvPr/>
          </p:nvSpPr>
          <p:spPr bwMode="auto">
            <a:xfrm>
              <a:off x="3559704" y="3014145"/>
              <a:ext cx="1052377"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latin typeface="微软雅黑"/>
                  <a:ea typeface="微软雅黑"/>
                  <a:cs typeface="微软雅黑"/>
                </a:rPr>
                <a:t>产品信息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账户信息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用户信息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交易信息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交易流程</a:t>
              </a:r>
              <a:endParaRPr lang="en-US" altLang="zh-CN" sz="1400" dirty="0">
                <a:latin typeface="微软雅黑"/>
                <a:ea typeface="微软雅黑"/>
                <a:cs typeface="微软雅黑"/>
              </a:endParaRPr>
            </a:p>
          </p:txBody>
        </p:sp>
        <p:sp>
          <p:nvSpPr>
            <p:cNvPr id="28" name="椭圆 6"/>
            <p:cNvSpPr>
              <a:spLocks noChangeArrowheads="1"/>
            </p:cNvSpPr>
            <p:nvPr/>
          </p:nvSpPr>
          <p:spPr bwMode="auto">
            <a:xfrm>
              <a:off x="3422545" y="855145"/>
              <a:ext cx="1516063" cy="1516062"/>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9" name="圆角矩形 28"/>
            <p:cNvSpPr/>
            <p:nvPr/>
          </p:nvSpPr>
          <p:spPr bwMode="auto">
            <a:xfrm>
              <a:off x="3324120" y="2645845"/>
              <a:ext cx="1712913"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终端类工具</a:t>
              </a:r>
              <a:endParaRPr lang="zh-CN" altLang="en-US" sz="1600" dirty="0">
                <a:solidFill>
                  <a:schemeClr val="bg1"/>
                </a:solidFill>
                <a:latin typeface="微软雅黑" pitchFamily="34" charset="-122"/>
                <a:ea typeface="微软雅黑" pitchFamily="34" charset="-122"/>
              </a:endParaRPr>
            </a:p>
          </p:txBody>
        </p:sp>
        <p:sp>
          <p:nvSpPr>
            <p:cNvPr id="30" name="椭圆 29"/>
            <p:cNvSpPr/>
            <p:nvPr/>
          </p:nvSpPr>
          <p:spPr bwMode="auto">
            <a:xfrm>
              <a:off x="3369204" y="3171307"/>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1" name="椭圆 30"/>
            <p:cNvSpPr/>
            <p:nvPr/>
          </p:nvSpPr>
          <p:spPr bwMode="auto">
            <a:xfrm>
              <a:off x="3369204" y="348126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2" name="椭圆 31"/>
            <p:cNvSpPr/>
            <p:nvPr/>
          </p:nvSpPr>
          <p:spPr bwMode="auto">
            <a:xfrm>
              <a:off x="3369204" y="4104360"/>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3" name="椭圆 32"/>
            <p:cNvSpPr/>
            <p:nvPr/>
          </p:nvSpPr>
          <p:spPr bwMode="auto">
            <a:xfrm>
              <a:off x="3369204" y="441590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pic>
          <p:nvPicPr>
            <p:cNvPr id="2051" name="Picture 3" descr="E:\工作\其他\ppt\ppt_icon\8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576" y="1235822"/>
              <a:ext cx="1008000" cy="879463"/>
            </a:xfrm>
            <a:prstGeom prst="rect">
              <a:avLst/>
            </a:prstGeom>
            <a:noFill/>
            <a:extLst>
              <a:ext uri="{909E8E84-426E-40DD-AFC4-6F175D3DCCD1}">
                <a14:hiddenFill xmlns:a14="http://schemas.microsoft.com/office/drawing/2010/main">
                  <a:solidFill>
                    <a:srgbClr val="FFFFFF"/>
                  </a:solidFill>
                </a14:hiddenFill>
              </a:ext>
            </a:extLst>
          </p:spPr>
        </p:pic>
        <p:sp>
          <p:nvSpPr>
            <p:cNvPr id="54" name="椭圆 53"/>
            <p:cNvSpPr/>
            <p:nvPr/>
          </p:nvSpPr>
          <p:spPr bwMode="auto">
            <a:xfrm>
              <a:off x="3369204" y="3792813"/>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grpSp>
        <p:nvGrpSpPr>
          <p:cNvPr id="4" name="组合 3"/>
          <p:cNvGrpSpPr/>
          <p:nvPr/>
        </p:nvGrpSpPr>
        <p:grpSpPr>
          <a:xfrm>
            <a:off x="5819814" y="952778"/>
            <a:ext cx="1712913" cy="3867160"/>
            <a:chOff x="5952549" y="855145"/>
            <a:chExt cx="1712913" cy="3867160"/>
          </a:xfrm>
        </p:grpSpPr>
        <p:sp>
          <p:nvSpPr>
            <p:cNvPr id="34" name="Text Box 10"/>
            <p:cNvSpPr>
              <a:spLocks noChangeArrowheads="1"/>
            </p:cNvSpPr>
            <p:nvPr/>
          </p:nvSpPr>
          <p:spPr bwMode="auto">
            <a:xfrm>
              <a:off x="6188133" y="3014145"/>
              <a:ext cx="1052377" cy="170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latin typeface="微软雅黑"/>
                  <a:ea typeface="微软雅黑"/>
                  <a:cs typeface="微软雅黑"/>
                </a:rPr>
                <a:t>产品信息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账户信息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用户信息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交易信息</a:t>
              </a:r>
              <a:endParaRPr lang="en-US" altLang="zh-CN" sz="1400" b="1" dirty="0">
                <a:solidFill>
                  <a:srgbClr val="000000"/>
                </a:solidFill>
                <a:latin typeface="微软雅黑"/>
                <a:ea typeface="微软雅黑"/>
                <a:cs typeface="微软雅黑"/>
              </a:endParaRPr>
            </a:p>
            <a:p>
              <a:pPr>
                <a:lnSpc>
                  <a:spcPct val="150000"/>
                </a:lnSpc>
              </a:pPr>
              <a:r>
                <a:rPr lang="zh-CN" altLang="en-US" sz="1400" dirty="0">
                  <a:solidFill>
                    <a:srgbClr val="000000"/>
                  </a:solidFill>
                  <a:latin typeface="微软雅黑"/>
                  <a:ea typeface="微软雅黑"/>
                  <a:cs typeface="微软雅黑"/>
                </a:rPr>
                <a:t>交易流程</a:t>
              </a:r>
              <a:endParaRPr lang="en-US" altLang="zh-CN" sz="1400" dirty="0">
                <a:latin typeface="微软雅黑"/>
                <a:ea typeface="微软雅黑"/>
                <a:cs typeface="微软雅黑"/>
              </a:endParaRPr>
            </a:p>
          </p:txBody>
        </p:sp>
        <p:sp>
          <p:nvSpPr>
            <p:cNvPr id="35" name="椭圆 6"/>
            <p:cNvSpPr>
              <a:spLocks noChangeArrowheads="1"/>
            </p:cNvSpPr>
            <p:nvPr/>
          </p:nvSpPr>
          <p:spPr bwMode="auto">
            <a:xfrm>
              <a:off x="6050974" y="855145"/>
              <a:ext cx="1516063" cy="1516062"/>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6" name="圆角矩形 35"/>
            <p:cNvSpPr/>
            <p:nvPr/>
          </p:nvSpPr>
          <p:spPr bwMode="auto">
            <a:xfrm>
              <a:off x="5952549" y="2645845"/>
              <a:ext cx="1712913"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600" dirty="0" smtClean="0">
                  <a:solidFill>
                    <a:schemeClr val="bg1"/>
                  </a:solidFill>
                  <a:latin typeface="微软雅黑" pitchFamily="34" charset="-122"/>
                  <a:ea typeface="微软雅黑" pitchFamily="34" charset="-122"/>
                </a:rPr>
                <a:t>C/S</a:t>
              </a:r>
              <a:r>
                <a:rPr lang="zh-CN" altLang="en-US" sz="1600" dirty="0" smtClean="0">
                  <a:solidFill>
                    <a:schemeClr val="bg1"/>
                  </a:solidFill>
                  <a:latin typeface="微软雅黑" pitchFamily="34" charset="-122"/>
                  <a:ea typeface="微软雅黑" pitchFamily="34" charset="-122"/>
                </a:rPr>
                <a:t>类工具</a:t>
              </a:r>
              <a:endParaRPr lang="zh-CN" altLang="en-US" sz="1600" dirty="0">
                <a:solidFill>
                  <a:schemeClr val="bg1"/>
                </a:solidFill>
                <a:latin typeface="微软雅黑" pitchFamily="34" charset="-122"/>
                <a:ea typeface="微软雅黑" pitchFamily="34" charset="-122"/>
              </a:endParaRPr>
            </a:p>
          </p:txBody>
        </p:sp>
        <p:sp>
          <p:nvSpPr>
            <p:cNvPr id="37" name="椭圆 36"/>
            <p:cNvSpPr/>
            <p:nvPr/>
          </p:nvSpPr>
          <p:spPr bwMode="auto">
            <a:xfrm>
              <a:off x="5997633" y="3171307"/>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8" name="椭圆 37"/>
            <p:cNvSpPr/>
            <p:nvPr/>
          </p:nvSpPr>
          <p:spPr bwMode="auto">
            <a:xfrm>
              <a:off x="5997633" y="348126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9" name="椭圆 38"/>
            <p:cNvSpPr/>
            <p:nvPr/>
          </p:nvSpPr>
          <p:spPr bwMode="auto">
            <a:xfrm>
              <a:off x="5997633" y="4104360"/>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0" name="椭圆 39"/>
            <p:cNvSpPr/>
            <p:nvPr/>
          </p:nvSpPr>
          <p:spPr bwMode="auto">
            <a:xfrm>
              <a:off x="5997633" y="441590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pic>
          <p:nvPicPr>
            <p:cNvPr id="2052" name="Picture 4" descr="E:\工作\其他\ppt\ppt_icon\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005" y="1176812"/>
              <a:ext cx="900000" cy="872727"/>
            </a:xfrm>
            <a:prstGeom prst="rect">
              <a:avLst/>
            </a:prstGeom>
            <a:noFill/>
            <a:extLst>
              <a:ext uri="{909E8E84-426E-40DD-AFC4-6F175D3DCCD1}">
                <a14:hiddenFill xmlns:a14="http://schemas.microsoft.com/office/drawing/2010/main">
                  <a:solidFill>
                    <a:srgbClr val="FFFFFF"/>
                  </a:solidFill>
                </a14:hiddenFill>
              </a:ext>
            </a:extLst>
          </p:spPr>
        </p:pic>
        <p:sp>
          <p:nvSpPr>
            <p:cNvPr id="55" name="椭圆 54"/>
            <p:cNvSpPr/>
            <p:nvPr/>
          </p:nvSpPr>
          <p:spPr bwMode="auto">
            <a:xfrm>
              <a:off x="5997633" y="3792813"/>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grpSp>
        <p:nvGrpSpPr>
          <p:cNvPr id="8" name="组合 7"/>
          <p:cNvGrpSpPr/>
          <p:nvPr/>
        </p:nvGrpSpPr>
        <p:grpSpPr>
          <a:xfrm>
            <a:off x="897452" y="952778"/>
            <a:ext cx="1712913" cy="5482987"/>
            <a:chOff x="765160" y="855145"/>
            <a:chExt cx="1712913" cy="5482987"/>
          </a:xfrm>
        </p:grpSpPr>
        <p:sp>
          <p:nvSpPr>
            <p:cNvPr id="16" name="Text Box 10"/>
            <p:cNvSpPr>
              <a:spLocks noChangeArrowheads="1"/>
            </p:cNvSpPr>
            <p:nvPr/>
          </p:nvSpPr>
          <p:spPr bwMode="auto">
            <a:xfrm>
              <a:off x="1000744" y="3014145"/>
              <a:ext cx="1052377"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400" dirty="0">
                  <a:latin typeface="微软雅黑"/>
                  <a:ea typeface="微软雅黑"/>
                  <a:cs typeface="微软雅黑"/>
                </a:rPr>
                <a:t>系统用户</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窗口标题</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键盘输入</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鼠标点击</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编辑内容</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下拉菜单</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新进程</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网络连接</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剪贴板</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打开文件</a:t>
              </a:r>
              <a:endParaRPr lang="en-US" altLang="zh-CN" sz="1400" dirty="0">
                <a:latin typeface="微软雅黑"/>
                <a:ea typeface="微软雅黑"/>
                <a:cs typeface="微软雅黑"/>
              </a:endParaRPr>
            </a:p>
          </p:txBody>
        </p:sp>
        <p:sp>
          <p:nvSpPr>
            <p:cNvPr id="20" name="椭圆 6"/>
            <p:cNvSpPr>
              <a:spLocks noChangeArrowheads="1"/>
            </p:cNvSpPr>
            <p:nvPr/>
          </p:nvSpPr>
          <p:spPr bwMode="auto">
            <a:xfrm>
              <a:off x="863585" y="855145"/>
              <a:ext cx="1516063" cy="1516062"/>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22" name="圆角矩形 21"/>
            <p:cNvSpPr/>
            <p:nvPr/>
          </p:nvSpPr>
          <p:spPr bwMode="auto">
            <a:xfrm>
              <a:off x="765160" y="2645845"/>
              <a:ext cx="1712913"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操作系统</a:t>
              </a:r>
              <a:endParaRPr lang="zh-CN" altLang="en-US" sz="1600" dirty="0">
                <a:solidFill>
                  <a:schemeClr val="bg1"/>
                </a:solidFill>
                <a:latin typeface="微软雅黑" pitchFamily="34" charset="-122"/>
                <a:ea typeface="微软雅黑" pitchFamily="34" charset="-122"/>
              </a:endParaRPr>
            </a:p>
          </p:txBody>
        </p:sp>
        <p:sp>
          <p:nvSpPr>
            <p:cNvPr id="23" name="椭圆 22"/>
            <p:cNvSpPr/>
            <p:nvPr/>
          </p:nvSpPr>
          <p:spPr bwMode="auto">
            <a:xfrm>
              <a:off x="810244" y="3171307"/>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4" name="椭圆 23"/>
            <p:cNvSpPr/>
            <p:nvPr/>
          </p:nvSpPr>
          <p:spPr bwMode="auto">
            <a:xfrm>
              <a:off x="810244" y="3487785"/>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5" name="椭圆 24"/>
            <p:cNvSpPr/>
            <p:nvPr/>
          </p:nvSpPr>
          <p:spPr bwMode="auto">
            <a:xfrm>
              <a:off x="810244" y="4123917"/>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6" name="椭圆 25"/>
            <p:cNvSpPr/>
            <p:nvPr/>
          </p:nvSpPr>
          <p:spPr bwMode="auto">
            <a:xfrm>
              <a:off x="810244" y="4441982"/>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pic>
          <p:nvPicPr>
            <p:cNvPr id="2050" name="Picture 2" descr="E:\工作\其他\ppt\ppt_icon\8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178" y="1194076"/>
              <a:ext cx="904875" cy="876300"/>
            </a:xfrm>
            <a:prstGeom prst="rect">
              <a:avLst/>
            </a:prstGeom>
            <a:noFill/>
            <a:extLst>
              <a:ext uri="{909E8E84-426E-40DD-AFC4-6F175D3DCCD1}">
                <a14:hiddenFill xmlns:a14="http://schemas.microsoft.com/office/drawing/2010/main">
                  <a:solidFill>
                    <a:srgbClr val="FFFFFF"/>
                  </a:solidFill>
                </a14:hiddenFill>
              </a:ext>
            </a:extLst>
          </p:spPr>
        </p:pic>
        <p:sp>
          <p:nvSpPr>
            <p:cNvPr id="56" name="椭圆 55"/>
            <p:cNvSpPr/>
            <p:nvPr/>
          </p:nvSpPr>
          <p:spPr bwMode="auto">
            <a:xfrm>
              <a:off x="810244" y="3805851"/>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7" name="椭圆 56"/>
            <p:cNvSpPr/>
            <p:nvPr/>
          </p:nvSpPr>
          <p:spPr bwMode="auto">
            <a:xfrm>
              <a:off x="810244" y="4760048"/>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8" name="椭圆 57"/>
            <p:cNvSpPr/>
            <p:nvPr/>
          </p:nvSpPr>
          <p:spPr bwMode="auto">
            <a:xfrm>
              <a:off x="810244" y="507652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9" name="椭圆 58"/>
            <p:cNvSpPr/>
            <p:nvPr/>
          </p:nvSpPr>
          <p:spPr bwMode="auto">
            <a:xfrm>
              <a:off x="810244" y="5712658"/>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0" name="椭圆 59"/>
            <p:cNvSpPr/>
            <p:nvPr/>
          </p:nvSpPr>
          <p:spPr bwMode="auto">
            <a:xfrm>
              <a:off x="810244" y="603072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1" name="椭圆 60"/>
            <p:cNvSpPr/>
            <p:nvPr/>
          </p:nvSpPr>
          <p:spPr bwMode="auto">
            <a:xfrm>
              <a:off x="810244" y="5394592"/>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grpSp>
        <p:nvGrpSpPr>
          <p:cNvPr id="3" name="组合 2"/>
          <p:cNvGrpSpPr/>
          <p:nvPr/>
        </p:nvGrpSpPr>
        <p:grpSpPr>
          <a:xfrm>
            <a:off x="8280995" y="952778"/>
            <a:ext cx="1842535" cy="5482987"/>
            <a:chOff x="8373754" y="855145"/>
            <a:chExt cx="1842535" cy="5482987"/>
          </a:xfrm>
        </p:grpSpPr>
        <p:sp>
          <p:nvSpPr>
            <p:cNvPr id="41" name="Text Box 10"/>
            <p:cNvSpPr>
              <a:spLocks noChangeArrowheads="1"/>
            </p:cNvSpPr>
            <p:nvPr/>
          </p:nvSpPr>
          <p:spPr bwMode="auto">
            <a:xfrm>
              <a:off x="8609338" y="3014145"/>
              <a:ext cx="1606951"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zh-CN" sz="1400" dirty="0">
                  <a:latin typeface="微软雅黑"/>
                  <a:ea typeface="微软雅黑"/>
                  <a:cs typeface="微软雅黑"/>
                </a:rPr>
                <a:t>登录账号信息</a:t>
              </a:r>
            </a:p>
            <a:p>
              <a:pPr>
                <a:lnSpc>
                  <a:spcPct val="150000"/>
                </a:lnSpc>
              </a:pPr>
              <a:r>
                <a:rPr lang="zh-CN" altLang="zh-CN" sz="1400" dirty="0">
                  <a:latin typeface="微软雅黑"/>
                  <a:ea typeface="微软雅黑"/>
                  <a:cs typeface="微软雅黑"/>
                </a:rPr>
                <a:t>登录时间</a:t>
              </a:r>
            </a:p>
            <a:p>
              <a:pPr>
                <a:lnSpc>
                  <a:spcPct val="150000"/>
                </a:lnSpc>
              </a:pPr>
              <a:r>
                <a:rPr lang="zh-CN" altLang="zh-CN" sz="1400" dirty="0">
                  <a:latin typeface="微软雅黑"/>
                  <a:ea typeface="微软雅黑"/>
                  <a:cs typeface="微软雅黑"/>
                </a:rPr>
                <a:t>标题、</a:t>
              </a:r>
              <a:r>
                <a:rPr lang="en-US" altLang="zh-CN" sz="1400" dirty="0">
                  <a:latin typeface="微软雅黑"/>
                  <a:ea typeface="微软雅黑"/>
                  <a:cs typeface="微软雅黑"/>
                </a:rPr>
                <a:t>URL</a:t>
              </a:r>
              <a:r>
                <a:rPr lang="zh-CN" altLang="zh-CN" sz="1400" dirty="0">
                  <a:latin typeface="微软雅黑"/>
                  <a:ea typeface="微软雅黑"/>
                  <a:cs typeface="微软雅黑"/>
                </a:rPr>
                <a:t>信息</a:t>
              </a:r>
            </a:p>
            <a:p>
              <a:pPr>
                <a:lnSpc>
                  <a:spcPct val="150000"/>
                </a:lnSpc>
              </a:pPr>
              <a:r>
                <a:rPr lang="en-US" altLang="zh-CN" sz="1400" dirty="0">
                  <a:latin typeface="微软雅黑"/>
                  <a:ea typeface="微软雅黑"/>
                  <a:cs typeface="微软雅黑"/>
                </a:rPr>
                <a:t>Html</a:t>
              </a:r>
              <a:r>
                <a:rPr lang="zh-CN" altLang="zh-CN" sz="1400" dirty="0">
                  <a:latin typeface="微软雅黑"/>
                  <a:ea typeface="微软雅黑"/>
                  <a:cs typeface="微软雅黑"/>
                </a:rPr>
                <a:t>源代码数据</a:t>
              </a:r>
            </a:p>
            <a:p>
              <a:pPr>
                <a:lnSpc>
                  <a:spcPct val="150000"/>
                </a:lnSpc>
              </a:pPr>
              <a:r>
                <a:rPr lang="zh-CN" altLang="zh-CN" sz="1400" dirty="0">
                  <a:latin typeface="微软雅黑"/>
                  <a:ea typeface="微软雅黑"/>
                  <a:cs typeface="微软雅黑"/>
                </a:rPr>
                <a:t>表单信息</a:t>
              </a:r>
            </a:p>
            <a:p>
              <a:pPr>
                <a:lnSpc>
                  <a:spcPct val="150000"/>
                </a:lnSpc>
              </a:pPr>
              <a:r>
                <a:rPr lang="zh-CN" altLang="en-US" sz="1400" dirty="0">
                  <a:latin typeface="微软雅黑"/>
                  <a:ea typeface="微软雅黑"/>
                  <a:cs typeface="微软雅黑"/>
                </a:rPr>
                <a:t>产品信息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账户信息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用户信息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交易信息</a:t>
              </a:r>
              <a:endParaRPr lang="en-US" altLang="zh-CN" sz="1400" dirty="0">
                <a:latin typeface="微软雅黑"/>
                <a:ea typeface="微软雅黑"/>
                <a:cs typeface="微软雅黑"/>
              </a:endParaRPr>
            </a:p>
            <a:p>
              <a:pPr>
                <a:lnSpc>
                  <a:spcPct val="150000"/>
                </a:lnSpc>
              </a:pPr>
              <a:r>
                <a:rPr lang="zh-CN" altLang="en-US" sz="1400" dirty="0">
                  <a:latin typeface="微软雅黑"/>
                  <a:ea typeface="微软雅黑"/>
                  <a:cs typeface="微软雅黑"/>
                </a:rPr>
                <a:t>交易流程</a:t>
              </a:r>
              <a:endParaRPr lang="zh-CN" altLang="zh-CN" sz="1400" dirty="0">
                <a:latin typeface="微软雅黑"/>
                <a:ea typeface="微软雅黑"/>
                <a:cs typeface="微软雅黑"/>
              </a:endParaRPr>
            </a:p>
          </p:txBody>
        </p:sp>
        <p:sp>
          <p:nvSpPr>
            <p:cNvPr id="42" name="椭圆 6"/>
            <p:cNvSpPr>
              <a:spLocks noChangeArrowheads="1"/>
            </p:cNvSpPr>
            <p:nvPr/>
          </p:nvSpPr>
          <p:spPr bwMode="auto">
            <a:xfrm>
              <a:off x="8472179" y="855145"/>
              <a:ext cx="1516063" cy="1516062"/>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3" name="圆角矩形 42"/>
            <p:cNvSpPr/>
            <p:nvPr/>
          </p:nvSpPr>
          <p:spPr bwMode="auto">
            <a:xfrm>
              <a:off x="8373754" y="2645845"/>
              <a:ext cx="1712913"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网页类操作</a:t>
              </a:r>
              <a:endParaRPr lang="zh-CN" altLang="en-US" sz="1600" dirty="0">
                <a:solidFill>
                  <a:schemeClr val="bg1"/>
                </a:solidFill>
                <a:latin typeface="微软雅黑" pitchFamily="34" charset="-122"/>
                <a:ea typeface="微软雅黑" pitchFamily="34" charset="-122"/>
              </a:endParaRPr>
            </a:p>
          </p:txBody>
        </p:sp>
        <p:sp>
          <p:nvSpPr>
            <p:cNvPr id="44" name="椭圆 43"/>
            <p:cNvSpPr/>
            <p:nvPr/>
          </p:nvSpPr>
          <p:spPr bwMode="auto">
            <a:xfrm>
              <a:off x="8418838" y="3171307"/>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5" name="椭圆 44"/>
            <p:cNvSpPr/>
            <p:nvPr/>
          </p:nvSpPr>
          <p:spPr bwMode="auto">
            <a:xfrm>
              <a:off x="8418838" y="3487785"/>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6" name="椭圆 45"/>
            <p:cNvSpPr/>
            <p:nvPr/>
          </p:nvSpPr>
          <p:spPr bwMode="auto">
            <a:xfrm>
              <a:off x="8418838" y="4123917"/>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47" name="椭圆 46"/>
            <p:cNvSpPr/>
            <p:nvPr/>
          </p:nvSpPr>
          <p:spPr bwMode="auto">
            <a:xfrm>
              <a:off x="8418838" y="4441982"/>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pic>
          <p:nvPicPr>
            <p:cNvPr id="2053" name="Picture 5" descr="E:\工作\其他\ppt\ppt_icon\8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6223" y="1080170"/>
              <a:ext cx="547973" cy="1008000"/>
            </a:xfrm>
            <a:prstGeom prst="rect">
              <a:avLst/>
            </a:prstGeom>
            <a:noFill/>
            <a:extLst>
              <a:ext uri="{909E8E84-426E-40DD-AFC4-6F175D3DCCD1}">
                <a14:hiddenFill xmlns:a14="http://schemas.microsoft.com/office/drawing/2010/main">
                  <a:solidFill>
                    <a:srgbClr val="FFFFFF"/>
                  </a:solidFill>
                </a14:hiddenFill>
              </a:ext>
            </a:extLst>
          </p:spPr>
        </p:pic>
        <p:sp>
          <p:nvSpPr>
            <p:cNvPr id="62" name="椭圆 61"/>
            <p:cNvSpPr/>
            <p:nvPr/>
          </p:nvSpPr>
          <p:spPr bwMode="auto">
            <a:xfrm>
              <a:off x="8418838" y="3805851"/>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3" name="椭圆 62"/>
            <p:cNvSpPr/>
            <p:nvPr/>
          </p:nvSpPr>
          <p:spPr bwMode="auto">
            <a:xfrm>
              <a:off x="8418838" y="4760048"/>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4" name="椭圆 63"/>
            <p:cNvSpPr/>
            <p:nvPr/>
          </p:nvSpPr>
          <p:spPr bwMode="auto">
            <a:xfrm>
              <a:off x="8418838" y="507652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5" name="椭圆 64"/>
            <p:cNvSpPr/>
            <p:nvPr/>
          </p:nvSpPr>
          <p:spPr bwMode="auto">
            <a:xfrm>
              <a:off x="8418838" y="5712658"/>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6" name="椭圆 65"/>
            <p:cNvSpPr/>
            <p:nvPr/>
          </p:nvSpPr>
          <p:spPr bwMode="auto">
            <a:xfrm>
              <a:off x="8418838" y="603072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7" name="椭圆 66"/>
            <p:cNvSpPr/>
            <p:nvPr/>
          </p:nvSpPr>
          <p:spPr bwMode="auto">
            <a:xfrm>
              <a:off x="8418838" y="5394592"/>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spTree>
    <p:extLst>
      <p:ext uri="{BB962C8B-B14F-4D97-AF65-F5344CB8AC3E}">
        <p14:creationId xmlns:p14="http://schemas.microsoft.com/office/powerpoint/2010/main" val="3979375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图片 85"/>
          <p:cNvPicPr>
            <a:picLocks noChangeAspect="1"/>
          </p:cNvPicPr>
          <p:nvPr/>
        </p:nvPicPr>
        <p:blipFill>
          <a:blip r:embed="rId2"/>
          <a:stretch>
            <a:fillRect/>
          </a:stretch>
        </p:blipFill>
        <p:spPr>
          <a:xfrm>
            <a:off x="289547" y="878548"/>
            <a:ext cx="6345883" cy="378042"/>
          </a:xfrm>
          <a:prstGeom prst="rect">
            <a:avLst/>
          </a:prstGeom>
        </p:spPr>
      </p:pic>
      <p:pic>
        <p:nvPicPr>
          <p:cNvPr id="142" name="图片 141"/>
          <p:cNvPicPr>
            <a:picLocks noChangeAspect="1"/>
          </p:cNvPicPr>
          <p:nvPr/>
        </p:nvPicPr>
        <p:blipFill>
          <a:blip r:embed="rId3"/>
          <a:stretch>
            <a:fillRect/>
          </a:stretch>
        </p:blipFill>
        <p:spPr>
          <a:xfrm>
            <a:off x="289548" y="1303846"/>
            <a:ext cx="6538945" cy="4818748"/>
          </a:xfrm>
          <a:prstGeom prst="rect">
            <a:avLst/>
          </a:prstGeom>
        </p:spPr>
      </p:pic>
      <p:sp>
        <p:nvSpPr>
          <p:cNvPr id="35"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2400">
              <a:solidFill>
                <a:srgbClr val="29AC91"/>
              </a:solidFill>
            </a:endParaRPr>
          </a:p>
        </p:txBody>
      </p:sp>
      <p:sp>
        <p:nvSpPr>
          <p:cNvPr id="36" name="Text Box 14"/>
          <p:cNvSpPr txBox="1">
            <a:spLocks noChangeArrowheads="1"/>
          </p:cNvSpPr>
          <p:nvPr/>
        </p:nvSpPr>
        <p:spPr bwMode="auto">
          <a:xfrm>
            <a:off x="288925" y="1270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智能实时搜索引擎</a:t>
            </a:r>
          </a:p>
        </p:txBody>
      </p:sp>
      <p:grpSp>
        <p:nvGrpSpPr>
          <p:cNvPr id="37" name="组合 36"/>
          <p:cNvGrpSpPr/>
          <p:nvPr/>
        </p:nvGrpSpPr>
        <p:grpSpPr>
          <a:xfrm>
            <a:off x="6828492" y="893822"/>
            <a:ext cx="3756444" cy="5811973"/>
            <a:chOff x="6828492" y="900150"/>
            <a:chExt cx="3756444" cy="5811973"/>
          </a:xfrm>
        </p:grpSpPr>
        <p:sp>
          <p:nvSpPr>
            <p:cNvPr id="38" name="圆角矩形 37"/>
            <p:cNvSpPr/>
            <p:nvPr/>
          </p:nvSpPr>
          <p:spPr>
            <a:xfrm>
              <a:off x="6828492" y="900150"/>
              <a:ext cx="1071865" cy="498219"/>
            </a:xfrm>
            <a:prstGeom prst="roundRect">
              <a:avLst>
                <a:gd name="adj" fmla="val 8932"/>
              </a:avLst>
            </a:prstGeom>
            <a:solidFill>
              <a:srgbClr val="29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操作文本</a:t>
              </a:r>
              <a:endParaRPr lang="zh-CN" altLang="en-US" sz="1400" dirty="0">
                <a:latin typeface="微软雅黑" panose="020B0503020204020204" pitchFamily="34" charset="-122"/>
                <a:ea typeface="微软雅黑" panose="020B0503020204020204" pitchFamily="34" charset="-122"/>
              </a:endParaRPr>
            </a:p>
          </p:txBody>
        </p:sp>
        <p:sp>
          <p:nvSpPr>
            <p:cNvPr id="39" name="圆角矩形 38"/>
            <p:cNvSpPr/>
            <p:nvPr/>
          </p:nvSpPr>
          <p:spPr>
            <a:xfrm>
              <a:off x="6828492" y="1462713"/>
              <a:ext cx="1071865" cy="498219"/>
            </a:xfrm>
            <a:prstGeom prst="roundRect">
              <a:avLst>
                <a:gd name="adj" fmla="val 8932"/>
              </a:avLst>
            </a:prstGeom>
            <a:solidFill>
              <a:srgbClr val="29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录像会话</a:t>
              </a:r>
              <a:endParaRPr lang="zh-CN" altLang="en-US" sz="1400" dirty="0">
                <a:latin typeface="微软雅黑" panose="020B0503020204020204" pitchFamily="34" charset="-122"/>
                <a:ea typeface="微软雅黑" panose="020B0503020204020204" pitchFamily="34" charset="-122"/>
              </a:endParaRPr>
            </a:p>
          </p:txBody>
        </p:sp>
        <p:sp>
          <p:nvSpPr>
            <p:cNvPr id="40" name="圆角矩形 39"/>
            <p:cNvSpPr/>
            <p:nvPr/>
          </p:nvSpPr>
          <p:spPr>
            <a:xfrm>
              <a:off x="6828492" y="2025275"/>
              <a:ext cx="1071865" cy="498219"/>
            </a:xfrm>
            <a:prstGeom prst="roundRect">
              <a:avLst>
                <a:gd name="adj" fmla="val 8932"/>
              </a:avLst>
            </a:prstGeom>
            <a:solidFill>
              <a:srgbClr val="29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第三方</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日志</a:t>
              </a:r>
            </a:p>
          </p:txBody>
        </p:sp>
        <p:sp>
          <p:nvSpPr>
            <p:cNvPr id="41" name="圆角矩形 40"/>
            <p:cNvSpPr/>
            <p:nvPr/>
          </p:nvSpPr>
          <p:spPr>
            <a:xfrm>
              <a:off x="8334255" y="1462713"/>
              <a:ext cx="1071865" cy="498219"/>
            </a:xfrm>
            <a:prstGeom prst="roundRect">
              <a:avLst>
                <a:gd name="adj" fmla="val 8932"/>
              </a:avLst>
            </a:prstGeom>
            <a:solidFill>
              <a:srgbClr val="29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统一</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全文搜索</a:t>
              </a:r>
              <a:endParaRPr lang="zh-CN" altLang="en-US" sz="1400" dirty="0">
                <a:latin typeface="微软雅黑" panose="020B0503020204020204" pitchFamily="34" charset="-122"/>
                <a:ea typeface="微软雅黑" panose="020B0503020204020204" pitchFamily="34" charset="-122"/>
              </a:endParaRPr>
            </a:p>
          </p:txBody>
        </p:sp>
        <p:sp>
          <p:nvSpPr>
            <p:cNvPr id="42" name="圆角矩形 41"/>
            <p:cNvSpPr/>
            <p:nvPr/>
          </p:nvSpPr>
          <p:spPr>
            <a:xfrm>
              <a:off x="6828492" y="2685710"/>
              <a:ext cx="1071865" cy="498219"/>
            </a:xfrm>
            <a:prstGeom prst="roundRect">
              <a:avLst>
                <a:gd name="adj" fmla="val 8932"/>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搜索统计</a:t>
              </a:r>
              <a:endParaRPr lang="zh-CN" altLang="en-US" sz="1400" dirty="0">
                <a:latin typeface="微软雅黑" panose="020B0503020204020204" pitchFamily="34" charset="-122"/>
                <a:ea typeface="微软雅黑" panose="020B0503020204020204" pitchFamily="34" charset="-122"/>
              </a:endParaRPr>
            </a:p>
          </p:txBody>
        </p:sp>
        <p:sp>
          <p:nvSpPr>
            <p:cNvPr id="43" name="圆角矩形 42"/>
            <p:cNvSpPr/>
            <p:nvPr/>
          </p:nvSpPr>
          <p:spPr>
            <a:xfrm>
              <a:off x="6828492" y="3255593"/>
              <a:ext cx="1071865" cy="498219"/>
            </a:xfrm>
            <a:prstGeom prst="roundRect">
              <a:avLst>
                <a:gd name="adj" fmla="val 8932"/>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搜索选项</a:t>
              </a:r>
              <a:endParaRPr lang="zh-CN" altLang="en-US" sz="1400" dirty="0">
                <a:latin typeface="微软雅黑" panose="020B0503020204020204" pitchFamily="34" charset="-122"/>
                <a:ea typeface="微软雅黑" panose="020B0503020204020204" pitchFamily="34" charset="-122"/>
              </a:endParaRPr>
            </a:p>
          </p:txBody>
        </p:sp>
        <p:sp>
          <p:nvSpPr>
            <p:cNvPr id="44" name="圆角矩形 43"/>
            <p:cNvSpPr/>
            <p:nvPr/>
          </p:nvSpPr>
          <p:spPr>
            <a:xfrm>
              <a:off x="6828492" y="3825475"/>
              <a:ext cx="1071865" cy="498219"/>
            </a:xfrm>
            <a:prstGeom prst="roundRect">
              <a:avLst>
                <a:gd name="adj" fmla="val 8932"/>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自定义</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展示字段</a:t>
              </a:r>
              <a:endParaRPr lang="zh-CN" altLang="en-US" sz="1400" dirty="0">
                <a:latin typeface="微软雅黑" panose="020B0503020204020204" pitchFamily="34" charset="-122"/>
                <a:ea typeface="微软雅黑" panose="020B0503020204020204" pitchFamily="34" charset="-122"/>
              </a:endParaRPr>
            </a:p>
          </p:txBody>
        </p:sp>
        <p:sp>
          <p:nvSpPr>
            <p:cNvPr id="45" name="圆角矩形 44"/>
            <p:cNvSpPr/>
            <p:nvPr/>
          </p:nvSpPr>
          <p:spPr>
            <a:xfrm>
              <a:off x="6828492" y="4500550"/>
              <a:ext cx="1071865" cy="498219"/>
            </a:xfrm>
            <a:prstGeom prst="roundRect">
              <a:avLst>
                <a:gd name="adj" fmla="val 8932"/>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另存为</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报表</a:t>
              </a:r>
              <a:endParaRPr lang="zh-CN" altLang="en-US" sz="1400" dirty="0">
                <a:latin typeface="微软雅黑" panose="020B0503020204020204" pitchFamily="34" charset="-122"/>
                <a:ea typeface="微软雅黑" panose="020B0503020204020204" pitchFamily="34" charset="-122"/>
              </a:endParaRPr>
            </a:p>
          </p:txBody>
        </p:sp>
        <p:sp>
          <p:nvSpPr>
            <p:cNvPr id="46" name="圆角矩形 45"/>
            <p:cNvSpPr/>
            <p:nvPr/>
          </p:nvSpPr>
          <p:spPr>
            <a:xfrm>
              <a:off x="6828492" y="5071668"/>
              <a:ext cx="1071865" cy="498219"/>
            </a:xfrm>
            <a:prstGeom prst="roundRect">
              <a:avLst>
                <a:gd name="adj" fmla="val 8932"/>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另存为</a:t>
              </a: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KPI</a:t>
              </a:r>
              <a:endParaRPr lang="zh-CN" altLang="en-US" sz="1400" dirty="0">
                <a:latin typeface="微软雅黑" panose="020B0503020204020204" pitchFamily="34" charset="-122"/>
                <a:ea typeface="微软雅黑" panose="020B0503020204020204" pitchFamily="34" charset="-122"/>
              </a:endParaRPr>
            </a:p>
          </p:txBody>
        </p:sp>
        <p:sp>
          <p:nvSpPr>
            <p:cNvPr id="47" name="圆角矩形 46"/>
            <p:cNvSpPr/>
            <p:nvPr/>
          </p:nvSpPr>
          <p:spPr>
            <a:xfrm>
              <a:off x="6828492" y="5642786"/>
              <a:ext cx="1071865" cy="498219"/>
            </a:xfrm>
            <a:prstGeom prst="roundRect">
              <a:avLst>
                <a:gd name="adj" fmla="val 8932"/>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另存为</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告警</a:t>
              </a:r>
              <a:endParaRPr lang="zh-CN" altLang="en-US" sz="1400" dirty="0">
                <a:latin typeface="微软雅黑" panose="020B0503020204020204" pitchFamily="34" charset="-122"/>
                <a:ea typeface="微软雅黑" panose="020B0503020204020204" pitchFamily="34" charset="-122"/>
              </a:endParaRPr>
            </a:p>
          </p:txBody>
        </p:sp>
        <p:sp>
          <p:nvSpPr>
            <p:cNvPr id="48" name="圆角矩形 47"/>
            <p:cNvSpPr/>
            <p:nvPr/>
          </p:nvSpPr>
          <p:spPr>
            <a:xfrm>
              <a:off x="6828492" y="6213904"/>
              <a:ext cx="1071865" cy="498219"/>
            </a:xfrm>
            <a:prstGeom prst="roundRect">
              <a:avLst>
                <a:gd name="adj" fmla="val 8932"/>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字段拉取</a:t>
              </a:r>
              <a:endParaRPr lang="zh-CN" altLang="en-US" sz="1400" dirty="0">
                <a:latin typeface="微软雅黑" panose="020B0503020204020204" pitchFamily="34" charset="-122"/>
                <a:ea typeface="微软雅黑" panose="020B0503020204020204" pitchFamily="34" charset="-122"/>
              </a:endParaRPr>
            </a:p>
          </p:txBody>
        </p:sp>
        <p:sp>
          <p:nvSpPr>
            <p:cNvPr id="49" name="圆角矩形 48"/>
            <p:cNvSpPr/>
            <p:nvPr/>
          </p:nvSpPr>
          <p:spPr>
            <a:xfrm>
              <a:off x="8325999" y="5355645"/>
              <a:ext cx="1182473" cy="498219"/>
            </a:xfrm>
            <a:prstGeom prst="roundRect">
              <a:avLst>
                <a:gd name="adj" fmla="val 8932"/>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以搜索为中主的功能</a:t>
              </a:r>
              <a:endParaRPr lang="zh-CN" altLang="en-US" sz="1400" dirty="0">
                <a:latin typeface="微软雅黑" panose="020B0503020204020204" pitchFamily="34" charset="-122"/>
                <a:ea typeface="微软雅黑" panose="020B0503020204020204" pitchFamily="34" charset="-122"/>
              </a:endParaRPr>
            </a:p>
          </p:txBody>
        </p:sp>
        <p:sp>
          <p:nvSpPr>
            <p:cNvPr id="50" name="圆角矩形 49"/>
            <p:cNvSpPr/>
            <p:nvPr/>
          </p:nvSpPr>
          <p:spPr>
            <a:xfrm>
              <a:off x="9801015" y="3099656"/>
              <a:ext cx="783921" cy="810090"/>
            </a:xfrm>
            <a:prstGeom prst="roundRect">
              <a:avLst>
                <a:gd name="adj" fmla="val 376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搜索</a:t>
              </a: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引擎</a:t>
              </a:r>
              <a:endParaRPr lang="zh-CN" altLang="en-US" sz="1400" dirty="0">
                <a:latin typeface="微软雅黑" panose="020B0503020204020204" pitchFamily="34" charset="-122"/>
                <a:ea typeface="微软雅黑" panose="020B0503020204020204" pitchFamily="34" charset="-122"/>
              </a:endParaRPr>
            </a:p>
          </p:txBody>
        </p:sp>
        <p:sp>
          <p:nvSpPr>
            <p:cNvPr id="51" name="圆角矩形 50"/>
            <p:cNvSpPr/>
            <p:nvPr/>
          </p:nvSpPr>
          <p:spPr>
            <a:xfrm>
              <a:off x="8334255" y="3255592"/>
              <a:ext cx="1071865" cy="498219"/>
            </a:xfrm>
            <a:prstGeom prst="roundRect">
              <a:avLst>
                <a:gd name="adj" fmla="val 8932"/>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搜索展现</a:t>
              </a:r>
              <a:endParaRPr lang="zh-CN" altLang="en-US" sz="1400" dirty="0">
                <a:latin typeface="微软雅黑" panose="020B0503020204020204" pitchFamily="34" charset="-122"/>
                <a:ea typeface="微软雅黑" panose="020B0503020204020204" pitchFamily="34" charset="-122"/>
              </a:endParaRPr>
            </a:p>
          </p:txBody>
        </p:sp>
        <p:cxnSp>
          <p:nvCxnSpPr>
            <p:cNvPr id="52" name="肘形连接符 51"/>
            <p:cNvCxnSpPr>
              <a:stCxn id="38" idx="3"/>
              <a:endCxn id="41" idx="1"/>
            </p:cNvCxnSpPr>
            <p:nvPr/>
          </p:nvCxnSpPr>
          <p:spPr>
            <a:xfrm>
              <a:off x="7900357" y="1149260"/>
              <a:ext cx="433898" cy="562563"/>
            </a:xfrm>
            <a:prstGeom prst="bentConnector3">
              <a:avLst/>
            </a:prstGeom>
            <a:ln w="12700">
              <a:solidFill>
                <a:srgbClr val="29AC91"/>
              </a:solidFill>
            </a:ln>
          </p:spPr>
          <p:style>
            <a:lnRef idx="1">
              <a:schemeClr val="accent1"/>
            </a:lnRef>
            <a:fillRef idx="0">
              <a:schemeClr val="accent1"/>
            </a:fillRef>
            <a:effectRef idx="0">
              <a:schemeClr val="accent1"/>
            </a:effectRef>
            <a:fontRef idx="minor">
              <a:schemeClr val="tx1"/>
            </a:fontRef>
          </p:style>
        </p:cxnSp>
        <p:cxnSp>
          <p:nvCxnSpPr>
            <p:cNvPr id="53" name="肘形连接符 52"/>
            <p:cNvCxnSpPr>
              <a:stCxn id="40" idx="3"/>
            </p:cNvCxnSpPr>
            <p:nvPr/>
          </p:nvCxnSpPr>
          <p:spPr>
            <a:xfrm flipV="1">
              <a:off x="7900357" y="1711822"/>
              <a:ext cx="216949" cy="562563"/>
            </a:xfrm>
            <a:prstGeom prst="bentConnector2">
              <a:avLst/>
            </a:prstGeom>
            <a:ln w="12700">
              <a:solidFill>
                <a:srgbClr val="29AC9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a:endCxn id="39" idx="3"/>
            </p:cNvCxnSpPr>
            <p:nvPr/>
          </p:nvCxnSpPr>
          <p:spPr>
            <a:xfrm flipH="1">
              <a:off x="7900357" y="1711822"/>
              <a:ext cx="216949" cy="1"/>
            </a:xfrm>
            <a:prstGeom prst="line">
              <a:avLst/>
            </a:prstGeom>
            <a:ln w="12700">
              <a:solidFill>
                <a:srgbClr val="29AC91"/>
              </a:solidFill>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a:off x="7900357" y="2949459"/>
              <a:ext cx="433898" cy="562563"/>
            </a:xfrm>
            <a:prstGeom prst="bentConnector3">
              <a:avLst/>
            </a:prstGeom>
            <a:ln w="12700">
              <a:solidFill>
                <a:srgbClr val="DB7924"/>
              </a:solidFill>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flipV="1">
              <a:off x="7900357" y="3512021"/>
              <a:ext cx="216949" cy="562563"/>
            </a:xfrm>
            <a:prstGeom prst="bentConnector2">
              <a:avLst/>
            </a:prstGeom>
            <a:ln w="12700">
              <a:solidFill>
                <a:srgbClr val="DB7924"/>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flipH="1">
              <a:off x="7900357" y="3512021"/>
              <a:ext cx="216949" cy="1"/>
            </a:xfrm>
            <a:prstGeom prst="line">
              <a:avLst/>
            </a:prstGeom>
            <a:ln w="12700">
              <a:solidFill>
                <a:srgbClr val="DB7924"/>
              </a:solidFill>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5" idx="3"/>
              <a:endCxn id="49" idx="1"/>
            </p:cNvCxnSpPr>
            <p:nvPr/>
          </p:nvCxnSpPr>
          <p:spPr>
            <a:xfrm>
              <a:off x="7900357" y="4749660"/>
              <a:ext cx="425642" cy="855095"/>
            </a:xfrm>
            <a:prstGeom prst="bentConnector3">
              <a:avLst/>
            </a:prstGeom>
            <a:ln w="12700">
              <a:solidFill>
                <a:srgbClr val="348DC5"/>
              </a:solidFill>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48" idx="3"/>
            </p:cNvCxnSpPr>
            <p:nvPr/>
          </p:nvCxnSpPr>
          <p:spPr>
            <a:xfrm flipV="1">
              <a:off x="7900357" y="5604754"/>
              <a:ext cx="212821" cy="858260"/>
            </a:xfrm>
            <a:prstGeom prst="bentConnector2">
              <a:avLst/>
            </a:prstGeom>
            <a:ln w="12700">
              <a:solidFill>
                <a:srgbClr val="348DC5"/>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a:stCxn id="46" idx="3"/>
            </p:cNvCxnSpPr>
            <p:nvPr/>
          </p:nvCxnSpPr>
          <p:spPr>
            <a:xfrm flipV="1">
              <a:off x="7900357" y="5320777"/>
              <a:ext cx="212821" cy="1"/>
            </a:xfrm>
            <a:prstGeom prst="line">
              <a:avLst/>
            </a:prstGeom>
            <a:ln w="12700">
              <a:solidFill>
                <a:srgbClr val="348DC5"/>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a:stCxn id="47" idx="3"/>
            </p:cNvCxnSpPr>
            <p:nvPr/>
          </p:nvCxnSpPr>
          <p:spPr>
            <a:xfrm flipV="1">
              <a:off x="7900357" y="5891895"/>
              <a:ext cx="212821" cy="1"/>
            </a:xfrm>
            <a:prstGeom prst="line">
              <a:avLst/>
            </a:prstGeom>
            <a:ln w="12700">
              <a:solidFill>
                <a:srgbClr val="348DC5"/>
              </a:solidFill>
            </a:ln>
          </p:spPr>
          <p:style>
            <a:lnRef idx="1">
              <a:schemeClr val="accent1"/>
            </a:lnRef>
            <a:fillRef idx="0">
              <a:schemeClr val="accent1"/>
            </a:fillRef>
            <a:effectRef idx="0">
              <a:schemeClr val="accent1"/>
            </a:effectRef>
            <a:fontRef idx="minor">
              <a:schemeClr val="tx1"/>
            </a:fontRef>
          </p:style>
        </p:cxnSp>
        <p:cxnSp>
          <p:nvCxnSpPr>
            <p:cNvPr id="62" name="肘形连接符 61"/>
            <p:cNvCxnSpPr>
              <a:stCxn id="41" idx="3"/>
              <a:endCxn id="50" idx="1"/>
            </p:cNvCxnSpPr>
            <p:nvPr/>
          </p:nvCxnSpPr>
          <p:spPr>
            <a:xfrm>
              <a:off x="9406120" y="1711823"/>
              <a:ext cx="394895" cy="1792878"/>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9" idx="3"/>
            </p:cNvCxnSpPr>
            <p:nvPr/>
          </p:nvCxnSpPr>
          <p:spPr>
            <a:xfrm flipV="1">
              <a:off x="9508472" y="3504701"/>
              <a:ext cx="95095" cy="2100054"/>
            </a:xfrm>
            <a:prstGeom prst="bentConnector2">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a:stCxn id="51" idx="3"/>
            </p:cNvCxnSpPr>
            <p:nvPr/>
          </p:nvCxnSpPr>
          <p:spPr>
            <a:xfrm flipV="1">
              <a:off x="9406120" y="3504701"/>
              <a:ext cx="197447" cy="1"/>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66" name="圆角矩形 65"/>
          <p:cNvSpPr/>
          <p:nvPr/>
        </p:nvSpPr>
        <p:spPr>
          <a:xfrm>
            <a:off x="405120" y="5847536"/>
            <a:ext cx="1936239" cy="819476"/>
          </a:xfrm>
          <a:prstGeom prst="roundRect">
            <a:avLst>
              <a:gd name="adj" fmla="val 13600"/>
            </a:avLst>
          </a:prstGeom>
          <a:solidFill>
            <a:srgbClr val="CAF2E9"/>
          </a:solidFill>
          <a:ln>
            <a:solidFill>
              <a:srgbClr val="29AC9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239980"/>
                </a:solidFill>
                <a:latin typeface="微软雅黑"/>
                <a:ea typeface="微软雅黑"/>
                <a:cs typeface="微软雅黑"/>
              </a:rPr>
              <a:t>搜索结果自动分类，单条件、多条件级联检索</a:t>
            </a:r>
            <a:endParaRPr lang="en-US" altLang="zh-CN" sz="1400" dirty="0">
              <a:solidFill>
                <a:srgbClr val="239980"/>
              </a:solidFill>
              <a:latin typeface="微软雅黑"/>
              <a:ea typeface="微软雅黑"/>
              <a:cs typeface="微软雅黑"/>
            </a:endParaRPr>
          </a:p>
        </p:txBody>
      </p:sp>
      <p:sp>
        <p:nvSpPr>
          <p:cNvPr id="67" name="圆角矩形 66"/>
          <p:cNvSpPr/>
          <p:nvPr/>
        </p:nvSpPr>
        <p:spPr>
          <a:xfrm>
            <a:off x="2533669" y="5847536"/>
            <a:ext cx="1936239" cy="819476"/>
          </a:xfrm>
          <a:prstGeom prst="roundRect">
            <a:avLst>
              <a:gd name="adj" fmla="val 13600"/>
            </a:avLst>
          </a:prstGeom>
          <a:solidFill>
            <a:srgbClr val="CAF2E9"/>
          </a:solidFill>
          <a:ln>
            <a:solidFill>
              <a:srgbClr val="29AC9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239980"/>
                </a:solidFill>
                <a:latin typeface="微软雅黑"/>
                <a:ea typeface="微软雅黑"/>
                <a:cs typeface="微软雅黑"/>
              </a:rPr>
              <a:t>快速匹配到所有关键字，并关联到会话、文本、录像</a:t>
            </a:r>
            <a:endParaRPr lang="en-US" altLang="zh-CN" sz="1400" dirty="0">
              <a:solidFill>
                <a:srgbClr val="239980"/>
              </a:solidFill>
              <a:latin typeface="微软雅黑"/>
              <a:ea typeface="微软雅黑"/>
              <a:cs typeface="微软雅黑"/>
            </a:endParaRPr>
          </a:p>
        </p:txBody>
      </p:sp>
      <p:sp>
        <p:nvSpPr>
          <p:cNvPr id="68" name="圆角矩形 67"/>
          <p:cNvSpPr/>
          <p:nvPr/>
        </p:nvSpPr>
        <p:spPr>
          <a:xfrm>
            <a:off x="4662219" y="5847536"/>
            <a:ext cx="1936239" cy="819476"/>
          </a:xfrm>
          <a:prstGeom prst="roundRect">
            <a:avLst>
              <a:gd name="adj" fmla="val 13600"/>
            </a:avLst>
          </a:prstGeom>
          <a:solidFill>
            <a:srgbClr val="CAF2E9"/>
          </a:solidFill>
          <a:ln>
            <a:solidFill>
              <a:srgbClr val="29AC9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239980"/>
                </a:solidFill>
                <a:latin typeface="微软雅黑"/>
                <a:ea typeface="微软雅黑"/>
                <a:cs typeface="微软雅黑"/>
              </a:rPr>
              <a:t>支持亿级数量会话检索，时间小于</a:t>
            </a:r>
            <a:r>
              <a:rPr lang="en-US" altLang="zh-CN" sz="1400" dirty="0">
                <a:solidFill>
                  <a:srgbClr val="239980"/>
                </a:solidFill>
                <a:latin typeface="微软雅黑"/>
                <a:ea typeface="微软雅黑"/>
                <a:cs typeface="微软雅黑"/>
              </a:rPr>
              <a:t>1500</a:t>
            </a:r>
            <a:r>
              <a:rPr lang="zh-CN" altLang="en-US" sz="1400" dirty="0">
                <a:solidFill>
                  <a:srgbClr val="239980"/>
                </a:solidFill>
                <a:latin typeface="微软雅黑"/>
                <a:ea typeface="微软雅黑"/>
                <a:cs typeface="微软雅黑"/>
              </a:rPr>
              <a:t>毫秒</a:t>
            </a:r>
            <a:endParaRPr lang="en-US" altLang="zh-CN" sz="1400" dirty="0">
              <a:solidFill>
                <a:srgbClr val="239980"/>
              </a:solidFill>
              <a:latin typeface="微软雅黑"/>
              <a:ea typeface="微软雅黑"/>
              <a:cs typeface="微软雅黑"/>
            </a:endParaRPr>
          </a:p>
        </p:txBody>
      </p:sp>
    </p:spTree>
    <p:extLst>
      <p:ext uri="{BB962C8B-B14F-4D97-AF65-F5344CB8AC3E}">
        <p14:creationId xmlns:p14="http://schemas.microsoft.com/office/powerpoint/2010/main" val="27817006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270105" y="765135"/>
            <a:ext cx="8106775" cy="5635332"/>
          </a:xfrm>
          <a:prstGeom prst="roundRect">
            <a:avLst>
              <a:gd name="adj" fmla="val 982"/>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4965" y="923203"/>
            <a:ext cx="7857055" cy="531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sz="2800">
              <a:solidFill>
                <a:srgbClr val="29AC91"/>
              </a:solidFill>
            </a:endParaRPr>
          </a:p>
        </p:txBody>
      </p:sp>
      <p:sp>
        <p:nvSpPr>
          <p:cNvPr id="14" name="Text Box 14"/>
          <p:cNvSpPr txBox="1">
            <a:spLocks noChangeArrowheads="1"/>
          </p:cNvSpPr>
          <p:nvPr/>
        </p:nvSpPr>
        <p:spPr bwMode="auto">
          <a:xfrm>
            <a:off x="288925" y="127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灵活的录像策略</a:t>
            </a:r>
          </a:p>
        </p:txBody>
      </p:sp>
      <p:grpSp>
        <p:nvGrpSpPr>
          <p:cNvPr id="4" name="组合 3"/>
          <p:cNvGrpSpPr/>
          <p:nvPr/>
        </p:nvGrpSpPr>
        <p:grpSpPr>
          <a:xfrm>
            <a:off x="8808714" y="1330735"/>
            <a:ext cx="1554852" cy="4517479"/>
            <a:chOff x="8841378" y="1284183"/>
            <a:chExt cx="1554852" cy="4517479"/>
          </a:xfrm>
        </p:grpSpPr>
        <p:sp>
          <p:nvSpPr>
            <p:cNvPr id="7" name="AutoShape 5"/>
            <p:cNvSpPr>
              <a:spLocks noChangeArrowheads="1"/>
            </p:cNvSpPr>
            <p:nvPr/>
          </p:nvSpPr>
          <p:spPr bwMode="gray">
            <a:xfrm>
              <a:off x="8850133" y="3293245"/>
              <a:ext cx="1530171" cy="497500"/>
            </a:xfrm>
            <a:prstGeom prst="roundRect">
              <a:avLst>
                <a:gd name="adj" fmla="val 9106"/>
              </a:avLst>
            </a:prstGeom>
            <a:solidFill>
              <a:srgbClr val="29AC91"/>
            </a:solidFill>
            <a:ln>
              <a:noFill/>
              <a:headEnd/>
              <a:tailEnd/>
            </a:ln>
            <a:effectLst/>
          </p:spPr>
          <p:style>
            <a:lnRef idx="1">
              <a:schemeClr val="accent4"/>
            </a:lnRef>
            <a:fillRef idx="2">
              <a:schemeClr val="accent4"/>
            </a:fillRef>
            <a:effectRef idx="1">
              <a:schemeClr val="accent4"/>
            </a:effectRef>
            <a:fontRef idx="minor">
              <a:schemeClr val="dk1"/>
            </a:fontRef>
          </p:style>
          <p:txBody>
            <a:bodyPr wrap="none" lIns="102870" tIns="51435" rIns="102870" bIns="51435" anchor="ct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网页场景</a:t>
              </a:r>
            </a:p>
          </p:txBody>
        </p:sp>
        <p:sp>
          <p:nvSpPr>
            <p:cNvPr id="8" name="AutoShape 5"/>
            <p:cNvSpPr>
              <a:spLocks noChangeArrowheads="1"/>
            </p:cNvSpPr>
            <p:nvPr/>
          </p:nvSpPr>
          <p:spPr bwMode="gray">
            <a:xfrm>
              <a:off x="8850133" y="4261972"/>
              <a:ext cx="1530171" cy="548300"/>
            </a:xfrm>
            <a:prstGeom prst="roundRect">
              <a:avLst>
                <a:gd name="adj" fmla="val 9106"/>
              </a:avLst>
            </a:prstGeom>
            <a:solidFill>
              <a:srgbClr val="29AC91"/>
            </a:solidFill>
            <a:ln>
              <a:noFill/>
              <a:headEnd/>
              <a:tailEnd/>
            </a:ln>
            <a:effectLst/>
          </p:spPr>
          <p:style>
            <a:lnRef idx="1">
              <a:schemeClr val="accent5"/>
            </a:lnRef>
            <a:fillRef idx="2">
              <a:schemeClr val="accent5"/>
            </a:fillRef>
            <a:effectRef idx="1">
              <a:schemeClr val="accent5"/>
            </a:effectRef>
            <a:fontRef idx="minor">
              <a:schemeClr val="dk1"/>
            </a:fontRef>
          </p:style>
          <p:txBody>
            <a:bodyPr wrap="none" lIns="102870" tIns="51435" rIns="102870" bIns="51435" anchor="ct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应用黑白名单</a:t>
              </a:r>
            </a:p>
          </p:txBody>
        </p:sp>
        <p:sp>
          <p:nvSpPr>
            <p:cNvPr id="9" name="AutoShape 6"/>
            <p:cNvSpPr>
              <a:spLocks noChangeArrowheads="1"/>
            </p:cNvSpPr>
            <p:nvPr/>
          </p:nvSpPr>
          <p:spPr bwMode="gray">
            <a:xfrm>
              <a:off x="8850135" y="1284183"/>
              <a:ext cx="1546095" cy="533304"/>
            </a:xfrm>
            <a:prstGeom prst="roundRect">
              <a:avLst>
                <a:gd name="adj" fmla="val 9106"/>
              </a:avLst>
            </a:prstGeom>
            <a:solidFill>
              <a:srgbClr val="29AC91"/>
            </a:solidFill>
            <a:ln>
              <a:noFill/>
              <a:headEnd/>
              <a:tailEnd/>
            </a:ln>
            <a:effectLst/>
          </p:spPr>
          <p:style>
            <a:lnRef idx="1">
              <a:schemeClr val="accent2"/>
            </a:lnRef>
            <a:fillRef idx="2">
              <a:schemeClr val="accent2"/>
            </a:fillRef>
            <a:effectRef idx="1">
              <a:schemeClr val="accent2"/>
            </a:effectRef>
            <a:fontRef idx="minor">
              <a:schemeClr val="dk1"/>
            </a:fontRef>
          </p:style>
          <p:txBody>
            <a:bodyPr wrap="none" lIns="102870" tIns="51435" rIns="102870" bIns="51435" anchor="ct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运维场景</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AutoShape 6"/>
            <p:cNvSpPr>
              <a:spLocks noChangeArrowheads="1"/>
            </p:cNvSpPr>
            <p:nvPr/>
          </p:nvSpPr>
          <p:spPr bwMode="gray">
            <a:xfrm>
              <a:off x="8850134" y="5281498"/>
              <a:ext cx="1530171" cy="520164"/>
            </a:xfrm>
            <a:prstGeom prst="roundRect">
              <a:avLst>
                <a:gd name="adj" fmla="val 9106"/>
              </a:avLst>
            </a:prstGeom>
            <a:solidFill>
              <a:srgbClr val="29AC91"/>
            </a:solidFill>
            <a:ln>
              <a:noFill/>
              <a:headEnd/>
              <a:tailEnd/>
            </a:ln>
            <a:effectLst/>
          </p:spPr>
          <p:style>
            <a:lnRef idx="1">
              <a:schemeClr val="accent6"/>
            </a:lnRef>
            <a:fillRef idx="2">
              <a:schemeClr val="accent6"/>
            </a:fillRef>
            <a:effectRef idx="1">
              <a:schemeClr val="accent6"/>
            </a:effectRef>
            <a:fontRef idx="minor">
              <a:schemeClr val="dk1"/>
            </a:fontRef>
          </p:style>
          <p:txBody>
            <a:bodyPr wrap="none" lIns="102870" tIns="51435" rIns="102870" bIns="51435" anchor="ctr"/>
            <a:lstStyle/>
            <a:p>
              <a:pPr algn="ctr" eaLnBrk="0" hangingPunct="0"/>
              <a:r>
                <a:rPr lang="zh-CN" altLang="en-US" sz="1600" dirty="0">
                  <a:solidFill>
                    <a:schemeClr val="bg1"/>
                  </a:solidFill>
                  <a:latin typeface="微软雅黑" panose="020B0503020204020204" pitchFamily="34" charset="-122"/>
                  <a:ea typeface="微软雅黑" panose="020B0503020204020204" pitchFamily="34" charset="-122"/>
                </a:rPr>
                <a:t>用户黑白名单</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0" name="AutoShape 6"/>
            <p:cNvSpPr>
              <a:spLocks noChangeArrowheads="1"/>
            </p:cNvSpPr>
            <p:nvPr/>
          </p:nvSpPr>
          <p:spPr bwMode="gray">
            <a:xfrm>
              <a:off x="8841378" y="2288714"/>
              <a:ext cx="1546095" cy="533304"/>
            </a:xfrm>
            <a:prstGeom prst="roundRect">
              <a:avLst>
                <a:gd name="adj" fmla="val 9106"/>
              </a:avLst>
            </a:prstGeom>
            <a:solidFill>
              <a:srgbClr val="29AC91"/>
            </a:solidFill>
            <a:ln>
              <a:noFill/>
              <a:headEnd/>
              <a:tailEnd/>
            </a:ln>
            <a:effectLst/>
          </p:spPr>
          <p:style>
            <a:lnRef idx="1">
              <a:schemeClr val="accent2"/>
            </a:lnRef>
            <a:fillRef idx="2">
              <a:schemeClr val="accent2"/>
            </a:fillRef>
            <a:effectRef idx="1">
              <a:schemeClr val="accent2"/>
            </a:effectRef>
            <a:fontRef idx="minor">
              <a:schemeClr val="dk1"/>
            </a:fontRef>
          </p:style>
          <p:txBody>
            <a:bodyPr wrap="none" lIns="102870" tIns="51435" rIns="102870" bIns="51435" anchor="ctr"/>
            <a:lstStyle/>
            <a:p>
              <a:pPr algn="ctr" eaLnBrk="0" hangingPunct="0"/>
              <a:r>
                <a:rPr lang="en-US" altLang="zh-CN" sz="1600" dirty="0">
                  <a:solidFill>
                    <a:schemeClr val="bg1"/>
                  </a:solidFill>
                  <a:latin typeface="微软雅黑" panose="020B0503020204020204" pitchFamily="34" charset="-122"/>
                  <a:ea typeface="微软雅黑" panose="020B0503020204020204" pitchFamily="34" charset="-122"/>
                </a:rPr>
                <a:t>Windows</a:t>
              </a:r>
              <a:r>
                <a:rPr lang="zh-CN" altLang="en-US" sz="1600" dirty="0">
                  <a:solidFill>
                    <a:schemeClr val="bg1"/>
                  </a:solidFill>
                  <a:latin typeface="微软雅黑" panose="020B0503020204020204" pitchFamily="34" charset="-122"/>
                  <a:ea typeface="微软雅黑" panose="020B0503020204020204" pitchFamily="34" charset="-122"/>
                </a:rPr>
                <a:t>场景</a:t>
              </a:r>
            </a:p>
          </p:txBody>
        </p:sp>
      </p:grpSp>
      <p:sp>
        <p:nvSpPr>
          <p:cNvPr id="3" name="矩形 2"/>
          <p:cNvSpPr/>
          <p:nvPr/>
        </p:nvSpPr>
        <p:spPr>
          <a:xfrm>
            <a:off x="8596030" y="968208"/>
            <a:ext cx="1980220" cy="5242532"/>
          </a:xfrm>
          <a:prstGeom prst="rect">
            <a:avLst/>
          </a:prstGeom>
          <a:noFill/>
          <a:ln w="19050">
            <a:solidFill>
              <a:srgbClr val="2399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637974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工作\其他\ppt\ppt_icon\11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207" y="884206"/>
            <a:ext cx="676800" cy="676800"/>
          </a:xfrm>
          <a:prstGeom prst="rect">
            <a:avLst/>
          </a:prstGeom>
          <a:noFill/>
          <a:extLst>
            <a:ext uri="{909E8E84-426E-40DD-AFC4-6F175D3DCCD1}">
              <a14:hiddenFill xmlns:a14="http://schemas.microsoft.com/office/drawing/2010/main">
                <a:solidFill>
                  <a:srgbClr val="FFFFFF"/>
                </a:solidFill>
              </a14:hiddenFill>
            </a:ext>
          </a:extLst>
        </p:spPr>
      </p:pic>
      <p:sp>
        <p:nvSpPr>
          <p:cNvPr id="11" name="圆角矩形 10"/>
          <p:cNvSpPr/>
          <p:nvPr/>
        </p:nvSpPr>
        <p:spPr>
          <a:xfrm>
            <a:off x="3600475" y="625930"/>
            <a:ext cx="6840760" cy="3919625"/>
          </a:xfrm>
          <a:prstGeom prst="roundRect">
            <a:avLst>
              <a:gd name="adj" fmla="val 982"/>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1458" y="769089"/>
            <a:ext cx="6538795" cy="3633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10" name="Text Box 14"/>
          <p:cNvSpPr txBox="1">
            <a:spLocks noChangeArrowheads="1"/>
          </p:cNvSpPr>
          <p:nvPr/>
        </p:nvSpPr>
        <p:spPr bwMode="auto">
          <a:xfrm>
            <a:off x="288925" y="12700"/>
            <a:ext cx="1988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自定义报表</a:t>
            </a:r>
          </a:p>
        </p:txBody>
      </p:sp>
      <p:sp>
        <p:nvSpPr>
          <p:cNvPr id="22" name="文本框 6"/>
          <p:cNvSpPr txBox="1"/>
          <p:nvPr/>
        </p:nvSpPr>
        <p:spPr>
          <a:xfrm>
            <a:off x="900175" y="2263337"/>
            <a:ext cx="2708520" cy="1877173"/>
          </a:xfrm>
          <a:prstGeom prst="rect">
            <a:avLst/>
          </a:prstGeom>
          <a:noFill/>
          <a:ln w="19050">
            <a:noFill/>
            <a:round/>
            <a:headEnd/>
            <a:tailEnd/>
          </a:ln>
          <a:effectLst/>
        </p:spPr>
        <p:txBody>
          <a:bodyPr wrap="none" lIns="102809" tIns="51404" rIns="102809" bIns="51404" anchor="t" anchorCtr="0"/>
          <a:lstStyle>
            <a:defPPr>
              <a:defRPr lang="zh-CN"/>
            </a:defPPr>
            <a:lvl1pPr marL="321278" indent="-321278">
              <a:lnSpc>
                <a:spcPct val="150000"/>
              </a:lnSpc>
              <a:buFont typeface="Wingdings" pitchFamily="2" charset="2"/>
              <a:buChar char="p"/>
              <a:defRPr sz="1600">
                <a:solidFill>
                  <a:srgbClr val="FFFFFF"/>
                </a:solidFill>
                <a:latin typeface="微软雅黑"/>
                <a:ea typeface="微软雅黑"/>
                <a:cs typeface="微软雅黑"/>
              </a:defRPr>
            </a:lvl1pPr>
          </a:lstStyle>
          <a:p>
            <a:pPr marL="0" indent="0">
              <a:buNone/>
            </a:pPr>
            <a:r>
              <a:rPr lang="zh-CN" altLang="en-US" sz="1400" dirty="0" smtClean="0">
                <a:solidFill>
                  <a:schemeClr val="tx1">
                    <a:lumMod val="95000"/>
                    <a:lumOff val="5000"/>
                  </a:schemeClr>
                </a:solidFill>
              </a:rPr>
              <a:t>基于搜索</a:t>
            </a:r>
            <a:r>
              <a:rPr lang="zh-CN" altLang="en-US" sz="1400" dirty="0">
                <a:solidFill>
                  <a:schemeClr val="tx1">
                    <a:lumMod val="95000"/>
                    <a:lumOff val="5000"/>
                  </a:schemeClr>
                </a:solidFill>
              </a:rPr>
              <a:t>的过滤</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支持时间调整</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支持图表类型自定义</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支持详情表显示字段自定义</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支持详情查看</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支持从日志处播放录像</a:t>
            </a:r>
            <a:endParaRPr lang="en-US" altLang="zh-CN" sz="1400" dirty="0">
              <a:solidFill>
                <a:schemeClr val="tx1">
                  <a:lumMod val="95000"/>
                  <a:lumOff val="5000"/>
                </a:schemeClr>
              </a:solidFill>
            </a:endParaRPr>
          </a:p>
          <a:p>
            <a:pPr marL="0" indent="0">
              <a:buNone/>
            </a:pPr>
            <a:r>
              <a:rPr lang="zh-CN" altLang="en-US" sz="1400" dirty="0">
                <a:solidFill>
                  <a:schemeClr val="tx1">
                    <a:lumMod val="95000"/>
                    <a:lumOff val="5000"/>
                  </a:schemeClr>
                </a:solidFill>
              </a:rPr>
              <a:t>支持自定义列宽比例</a:t>
            </a:r>
            <a:endParaRPr lang="zh-CN" altLang="zh-CN" sz="1400" dirty="0">
              <a:solidFill>
                <a:schemeClr val="tx1">
                  <a:lumMod val="95000"/>
                  <a:lumOff val="5000"/>
                </a:schemeClr>
              </a:solidFill>
            </a:endParaRPr>
          </a:p>
        </p:txBody>
      </p:sp>
      <p:sp>
        <p:nvSpPr>
          <p:cNvPr id="23" name="椭圆 6"/>
          <p:cNvSpPr>
            <a:spLocks noChangeArrowheads="1"/>
          </p:cNvSpPr>
          <p:nvPr/>
        </p:nvSpPr>
        <p:spPr bwMode="auto">
          <a:xfrm>
            <a:off x="1130893" y="627591"/>
            <a:ext cx="1190032" cy="1190031"/>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a:p>
        </p:txBody>
      </p:sp>
      <p:sp>
        <p:nvSpPr>
          <p:cNvPr id="24" name="圆角矩形 23"/>
          <p:cNvSpPr/>
          <p:nvPr/>
        </p:nvSpPr>
        <p:spPr bwMode="auto">
          <a:xfrm>
            <a:off x="621925" y="1903297"/>
            <a:ext cx="2207968"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灵活的自定义报表</a:t>
            </a:r>
            <a:endParaRPr lang="zh-CN" altLang="en-US" sz="1600" dirty="0">
              <a:solidFill>
                <a:schemeClr val="bg1"/>
              </a:solidFill>
              <a:latin typeface="微软雅黑" pitchFamily="34" charset="-122"/>
              <a:ea typeface="微软雅黑" pitchFamily="34" charset="-122"/>
            </a:endParaRPr>
          </a:p>
        </p:txBody>
      </p:sp>
      <p:sp>
        <p:nvSpPr>
          <p:cNvPr id="26" name="椭圆 25"/>
          <p:cNvSpPr/>
          <p:nvPr/>
        </p:nvSpPr>
        <p:spPr bwMode="auto">
          <a:xfrm>
            <a:off x="720155" y="241064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27" name="椭圆 26"/>
          <p:cNvSpPr/>
          <p:nvPr/>
        </p:nvSpPr>
        <p:spPr bwMode="auto">
          <a:xfrm>
            <a:off x="720155" y="272367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28" name="椭圆 27"/>
          <p:cNvSpPr/>
          <p:nvPr/>
        </p:nvSpPr>
        <p:spPr bwMode="auto">
          <a:xfrm>
            <a:off x="720155" y="3352924"/>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29" name="椭圆 28"/>
          <p:cNvSpPr/>
          <p:nvPr/>
        </p:nvSpPr>
        <p:spPr bwMode="auto">
          <a:xfrm>
            <a:off x="720155" y="366754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0" name="椭圆 29"/>
          <p:cNvSpPr/>
          <p:nvPr/>
        </p:nvSpPr>
        <p:spPr bwMode="auto">
          <a:xfrm>
            <a:off x="720155" y="303830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1" name="椭圆 30"/>
          <p:cNvSpPr/>
          <p:nvPr/>
        </p:nvSpPr>
        <p:spPr bwMode="auto">
          <a:xfrm>
            <a:off x="720155" y="3982171"/>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2" name="椭圆 31"/>
          <p:cNvSpPr/>
          <p:nvPr/>
        </p:nvSpPr>
        <p:spPr bwMode="auto">
          <a:xfrm>
            <a:off x="720155" y="429520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3" name="文本框 1"/>
          <p:cNvSpPr txBox="1"/>
          <p:nvPr/>
        </p:nvSpPr>
        <p:spPr>
          <a:xfrm>
            <a:off x="915805" y="4635565"/>
            <a:ext cx="2414640" cy="1710141"/>
          </a:xfrm>
          <a:prstGeom prst="rect">
            <a:avLst/>
          </a:prstGeom>
          <a:noFill/>
          <a:ln w="19050">
            <a:noFill/>
            <a:round/>
            <a:headEnd/>
            <a:tailEnd/>
          </a:ln>
          <a:effectLst/>
        </p:spPr>
        <p:txBody>
          <a:bodyPr wrap="none" lIns="102809" tIns="51404" rIns="102809" bIns="51404" anchor="t" anchorCtr="0"/>
          <a:lstStyle>
            <a:defPPr>
              <a:defRPr lang="zh-CN"/>
            </a:defPPr>
            <a:lvl1pPr marL="321278" indent="-321278">
              <a:lnSpc>
                <a:spcPct val="150000"/>
              </a:lnSpc>
              <a:buFont typeface="Wingdings" pitchFamily="2" charset="2"/>
              <a:buChar char="p"/>
              <a:defRPr sz="1600">
                <a:solidFill>
                  <a:srgbClr val="FFFFFF"/>
                </a:solidFill>
                <a:latin typeface="微软雅黑"/>
                <a:ea typeface="微软雅黑"/>
                <a:cs typeface="微软雅黑"/>
              </a:defRPr>
            </a:lvl1pPr>
            <a:lvl2pPr>
              <a:defRPr>
                <a:solidFill>
                  <a:schemeClr val="tx1"/>
                </a:solidFill>
                <a:latin typeface="Calibri" pitchFamily="34" charset="0"/>
                <a:ea typeface="宋体" charset="-122"/>
              </a:defRPr>
            </a:lvl2pPr>
            <a:lvl3pPr>
              <a:defRPr>
                <a:solidFill>
                  <a:schemeClr val="tx1"/>
                </a:solidFill>
                <a:latin typeface="Calibri" pitchFamily="34" charset="0"/>
                <a:ea typeface="宋体" charset="-122"/>
              </a:defRPr>
            </a:lvl3pPr>
            <a:lvl4pPr>
              <a:defRPr>
                <a:solidFill>
                  <a:schemeClr val="tx1"/>
                </a:solidFill>
                <a:latin typeface="Calibri" pitchFamily="34" charset="0"/>
                <a:ea typeface="宋体" charset="-122"/>
              </a:defRPr>
            </a:lvl4pPr>
            <a:lvl5pPr>
              <a:defRPr>
                <a:solidFill>
                  <a:schemeClr val="tx1"/>
                </a:solidFill>
                <a:latin typeface="Calibri" pitchFamily="34" charset="0"/>
                <a:ea typeface="宋体" charset="-122"/>
              </a:defRPr>
            </a:lvl5pPr>
            <a:lvl6pPr>
              <a:defRPr>
                <a:solidFill>
                  <a:schemeClr val="tx1"/>
                </a:solidFill>
                <a:latin typeface="Calibri" pitchFamily="34" charset="0"/>
                <a:ea typeface="宋体" charset="-122"/>
              </a:defRPr>
            </a:lvl6pPr>
            <a:lvl7pPr>
              <a:defRPr>
                <a:solidFill>
                  <a:schemeClr val="tx1"/>
                </a:solidFill>
                <a:latin typeface="Calibri" pitchFamily="34" charset="0"/>
                <a:ea typeface="宋体" charset="-122"/>
              </a:defRPr>
            </a:lvl7pPr>
            <a:lvl8pPr>
              <a:defRPr>
                <a:solidFill>
                  <a:schemeClr val="tx1"/>
                </a:solidFill>
                <a:latin typeface="Calibri" pitchFamily="34" charset="0"/>
                <a:ea typeface="宋体" charset="-122"/>
              </a:defRPr>
            </a:lvl8pPr>
            <a:lvl9pPr>
              <a:defRPr>
                <a:solidFill>
                  <a:schemeClr val="tx1"/>
                </a:solidFill>
                <a:latin typeface="Calibri" pitchFamily="34" charset="0"/>
                <a:ea typeface="宋体" charset="-122"/>
              </a:defRPr>
            </a:lvl9pPr>
          </a:lstStyle>
          <a:p>
            <a:pPr marL="0" indent="0">
              <a:buNone/>
            </a:pPr>
            <a:r>
              <a:rPr kumimoji="1" lang="zh-CN" altLang="en-US" sz="1400" dirty="0">
                <a:solidFill>
                  <a:schemeClr val="tx1">
                    <a:lumMod val="95000"/>
                    <a:lumOff val="5000"/>
                  </a:schemeClr>
                </a:solidFill>
              </a:rPr>
              <a:t>会话趋势及详情表</a:t>
            </a:r>
          </a:p>
          <a:p>
            <a:pPr marL="0" indent="0">
              <a:buNone/>
            </a:pPr>
            <a:r>
              <a:rPr kumimoji="1" lang="zh-CN" altLang="en-US" sz="1400" dirty="0">
                <a:solidFill>
                  <a:schemeClr val="tx1">
                    <a:lumMod val="95000"/>
                    <a:lumOff val="5000"/>
                  </a:schemeClr>
                </a:solidFill>
              </a:rPr>
              <a:t>会话开始时段排名表</a:t>
            </a:r>
          </a:p>
          <a:p>
            <a:pPr marL="0" indent="0">
              <a:buNone/>
            </a:pPr>
            <a:r>
              <a:rPr kumimoji="1" lang="zh-CN" altLang="en-US" sz="1400" dirty="0">
                <a:solidFill>
                  <a:schemeClr val="tx1">
                    <a:lumMod val="95000"/>
                    <a:lumOff val="5000"/>
                  </a:schemeClr>
                </a:solidFill>
              </a:rPr>
              <a:t>会话时长排名表</a:t>
            </a:r>
          </a:p>
          <a:p>
            <a:pPr marL="0" indent="0">
              <a:buNone/>
            </a:pPr>
            <a:r>
              <a:rPr kumimoji="1" lang="zh-CN" altLang="en-US" sz="1400" dirty="0">
                <a:solidFill>
                  <a:schemeClr val="tx1">
                    <a:lumMod val="95000"/>
                    <a:lumOff val="5000"/>
                  </a:schemeClr>
                </a:solidFill>
              </a:rPr>
              <a:t>资源使用情况</a:t>
            </a:r>
            <a:r>
              <a:rPr kumimoji="1" lang="en-US" altLang="zh-CN" sz="1400" dirty="0">
                <a:solidFill>
                  <a:schemeClr val="tx1">
                    <a:lumMod val="95000"/>
                    <a:lumOff val="5000"/>
                  </a:schemeClr>
                </a:solidFill>
              </a:rPr>
              <a:t>TOP50</a:t>
            </a:r>
          </a:p>
          <a:p>
            <a:pPr marL="0" indent="0">
              <a:buNone/>
            </a:pPr>
            <a:r>
              <a:rPr kumimoji="1" lang="zh-CN" altLang="en-US" sz="1400" dirty="0">
                <a:solidFill>
                  <a:schemeClr val="tx1">
                    <a:lumMod val="95000"/>
                    <a:lumOff val="5000"/>
                  </a:schemeClr>
                </a:solidFill>
              </a:rPr>
              <a:t>资源用户登录</a:t>
            </a:r>
            <a:r>
              <a:rPr kumimoji="1" lang="en-US" altLang="zh-CN" sz="1400" dirty="0">
                <a:solidFill>
                  <a:schemeClr val="tx1">
                    <a:lumMod val="95000"/>
                    <a:lumOff val="5000"/>
                  </a:schemeClr>
                </a:solidFill>
              </a:rPr>
              <a:t>TOP50</a:t>
            </a:r>
          </a:p>
          <a:p>
            <a:pPr marL="0" indent="0">
              <a:buNone/>
            </a:pPr>
            <a:r>
              <a:rPr kumimoji="1" lang="zh-CN" altLang="en-US" sz="1400" dirty="0">
                <a:solidFill>
                  <a:schemeClr val="tx1">
                    <a:lumMod val="95000"/>
                    <a:lumOff val="5000"/>
                  </a:schemeClr>
                </a:solidFill>
              </a:rPr>
              <a:t>日志趋势及详情表</a:t>
            </a:r>
          </a:p>
        </p:txBody>
      </p:sp>
      <p:sp>
        <p:nvSpPr>
          <p:cNvPr id="34" name="椭圆 33"/>
          <p:cNvSpPr/>
          <p:nvPr/>
        </p:nvSpPr>
        <p:spPr bwMode="auto">
          <a:xfrm>
            <a:off x="720155" y="477063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5" name="椭圆 34"/>
          <p:cNvSpPr/>
          <p:nvPr/>
        </p:nvSpPr>
        <p:spPr bwMode="auto">
          <a:xfrm>
            <a:off x="720155" y="509339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6" name="椭圆 35"/>
          <p:cNvSpPr/>
          <p:nvPr/>
        </p:nvSpPr>
        <p:spPr bwMode="auto">
          <a:xfrm>
            <a:off x="720155" y="5742104"/>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7" name="椭圆 36"/>
          <p:cNvSpPr/>
          <p:nvPr/>
        </p:nvSpPr>
        <p:spPr bwMode="auto">
          <a:xfrm>
            <a:off x="720155" y="606645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8" name="椭圆 37"/>
          <p:cNvSpPr/>
          <p:nvPr/>
        </p:nvSpPr>
        <p:spPr bwMode="auto">
          <a:xfrm>
            <a:off x="720155" y="541775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39" name="椭圆 38"/>
          <p:cNvSpPr/>
          <p:nvPr/>
        </p:nvSpPr>
        <p:spPr bwMode="auto">
          <a:xfrm>
            <a:off x="720155" y="639081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0" name="文本框 2"/>
          <p:cNvSpPr txBox="1"/>
          <p:nvPr/>
        </p:nvSpPr>
        <p:spPr>
          <a:xfrm>
            <a:off x="4365560" y="4635566"/>
            <a:ext cx="2385265" cy="1710140"/>
          </a:xfrm>
          <a:prstGeom prst="rect">
            <a:avLst/>
          </a:prstGeom>
          <a:noFill/>
          <a:ln w="19050">
            <a:noFill/>
            <a:round/>
            <a:headEnd/>
            <a:tailEnd/>
          </a:ln>
          <a:effectLst/>
        </p:spPr>
        <p:txBody>
          <a:bodyPr wrap="none" lIns="102809" tIns="51404" rIns="102809" bIns="51404" anchor="t" anchorCtr="0"/>
          <a:lstStyle>
            <a:defPPr>
              <a:defRPr lang="zh-CN"/>
            </a:defPPr>
            <a:lvl1pPr marL="321278" indent="-321278">
              <a:lnSpc>
                <a:spcPct val="150000"/>
              </a:lnSpc>
              <a:buFont typeface="Wingdings" pitchFamily="2" charset="2"/>
              <a:buChar char="p"/>
              <a:defRPr sz="1600">
                <a:solidFill>
                  <a:srgbClr val="FFFFFF"/>
                </a:solidFill>
                <a:latin typeface="微软雅黑"/>
                <a:ea typeface="微软雅黑"/>
                <a:cs typeface="微软雅黑"/>
              </a:defRPr>
            </a:lvl1pPr>
            <a:lvl2pPr>
              <a:defRPr>
                <a:solidFill>
                  <a:schemeClr val="tx1"/>
                </a:solidFill>
                <a:latin typeface="Calibri" pitchFamily="34" charset="0"/>
                <a:ea typeface="宋体" charset="-122"/>
              </a:defRPr>
            </a:lvl2pPr>
            <a:lvl3pPr>
              <a:defRPr>
                <a:solidFill>
                  <a:schemeClr val="tx1"/>
                </a:solidFill>
                <a:latin typeface="Calibri" pitchFamily="34" charset="0"/>
                <a:ea typeface="宋体" charset="-122"/>
              </a:defRPr>
            </a:lvl3pPr>
            <a:lvl4pPr>
              <a:defRPr>
                <a:solidFill>
                  <a:schemeClr val="tx1"/>
                </a:solidFill>
                <a:latin typeface="Calibri" pitchFamily="34" charset="0"/>
                <a:ea typeface="宋体" charset="-122"/>
              </a:defRPr>
            </a:lvl4pPr>
            <a:lvl5pPr>
              <a:defRPr>
                <a:solidFill>
                  <a:schemeClr val="tx1"/>
                </a:solidFill>
                <a:latin typeface="Calibri" pitchFamily="34" charset="0"/>
                <a:ea typeface="宋体" charset="-122"/>
              </a:defRPr>
            </a:lvl5pPr>
            <a:lvl6pPr>
              <a:defRPr>
                <a:solidFill>
                  <a:schemeClr val="tx1"/>
                </a:solidFill>
                <a:latin typeface="Calibri" pitchFamily="34" charset="0"/>
                <a:ea typeface="宋体" charset="-122"/>
              </a:defRPr>
            </a:lvl6pPr>
            <a:lvl7pPr>
              <a:defRPr>
                <a:solidFill>
                  <a:schemeClr val="tx1"/>
                </a:solidFill>
                <a:latin typeface="Calibri" pitchFamily="34" charset="0"/>
                <a:ea typeface="宋体" charset="-122"/>
              </a:defRPr>
            </a:lvl7pPr>
            <a:lvl8pPr>
              <a:defRPr>
                <a:solidFill>
                  <a:schemeClr val="tx1"/>
                </a:solidFill>
                <a:latin typeface="Calibri" pitchFamily="34" charset="0"/>
                <a:ea typeface="宋体" charset="-122"/>
              </a:defRPr>
            </a:lvl8pPr>
            <a:lvl9pPr>
              <a:defRPr>
                <a:solidFill>
                  <a:schemeClr val="tx1"/>
                </a:solidFill>
                <a:latin typeface="Calibri" pitchFamily="34" charset="0"/>
                <a:ea typeface="宋体" charset="-122"/>
              </a:defRPr>
            </a:lvl9pPr>
          </a:lstStyle>
          <a:p>
            <a:pPr marL="0" indent="0">
              <a:buNone/>
            </a:pPr>
            <a:r>
              <a:rPr kumimoji="1" lang="zh-CN" altLang="en-US" sz="1400" dirty="0">
                <a:solidFill>
                  <a:schemeClr val="tx1">
                    <a:lumMod val="95000"/>
                    <a:lumOff val="5000"/>
                  </a:schemeClr>
                </a:solidFill>
              </a:rPr>
              <a:t>用户日志</a:t>
            </a:r>
            <a:r>
              <a:rPr kumimoji="1" lang="en-US" altLang="zh-CN" sz="1400" dirty="0">
                <a:solidFill>
                  <a:schemeClr val="tx1">
                    <a:lumMod val="95000"/>
                    <a:lumOff val="5000"/>
                  </a:schemeClr>
                </a:solidFill>
              </a:rPr>
              <a:t>TOP50</a:t>
            </a:r>
          </a:p>
          <a:p>
            <a:pPr marL="0" indent="0">
              <a:buNone/>
            </a:pPr>
            <a:r>
              <a:rPr kumimoji="1" lang="en-US" altLang="zh-CN" sz="1400" dirty="0">
                <a:solidFill>
                  <a:schemeClr val="tx1">
                    <a:lumMod val="95000"/>
                    <a:lumOff val="5000"/>
                  </a:schemeClr>
                </a:solidFill>
              </a:rPr>
              <a:t>SQL</a:t>
            </a:r>
            <a:r>
              <a:rPr kumimoji="1" lang="zh-CN" altLang="en-US" sz="1400" dirty="0">
                <a:solidFill>
                  <a:schemeClr val="tx1">
                    <a:lumMod val="95000"/>
                    <a:lumOff val="5000"/>
                  </a:schemeClr>
                </a:solidFill>
              </a:rPr>
              <a:t>使用趋势及详情表</a:t>
            </a:r>
          </a:p>
          <a:p>
            <a:pPr marL="0" indent="0">
              <a:buNone/>
            </a:pPr>
            <a:r>
              <a:rPr kumimoji="1" lang="zh-CN" altLang="en-US" sz="1400" dirty="0">
                <a:solidFill>
                  <a:schemeClr val="tx1">
                    <a:lumMod val="95000"/>
                    <a:lumOff val="5000"/>
                  </a:schemeClr>
                </a:solidFill>
              </a:rPr>
              <a:t>用户</a:t>
            </a:r>
            <a:r>
              <a:rPr kumimoji="1" lang="en-US" altLang="zh-CN" sz="1400" dirty="0">
                <a:solidFill>
                  <a:schemeClr val="tx1">
                    <a:lumMod val="95000"/>
                    <a:lumOff val="5000"/>
                  </a:schemeClr>
                </a:solidFill>
              </a:rPr>
              <a:t>SQL</a:t>
            </a:r>
            <a:r>
              <a:rPr kumimoji="1" lang="zh-CN" altLang="en-US" sz="1400" dirty="0">
                <a:solidFill>
                  <a:schemeClr val="tx1">
                    <a:lumMod val="95000"/>
                    <a:lumOff val="5000"/>
                  </a:schemeClr>
                </a:solidFill>
              </a:rPr>
              <a:t>使用情况表</a:t>
            </a:r>
          </a:p>
          <a:p>
            <a:pPr marL="0" indent="0">
              <a:buNone/>
            </a:pPr>
            <a:r>
              <a:rPr kumimoji="1" lang="zh-CN" altLang="en-US" sz="1400" dirty="0">
                <a:solidFill>
                  <a:schemeClr val="tx1">
                    <a:lumMod val="95000"/>
                    <a:lumOff val="5000"/>
                  </a:schemeClr>
                </a:solidFill>
              </a:rPr>
              <a:t>应用使用情况统计表</a:t>
            </a:r>
          </a:p>
          <a:p>
            <a:pPr marL="0" indent="0">
              <a:buNone/>
            </a:pPr>
            <a:r>
              <a:rPr kumimoji="1" lang="zh-CN" altLang="en-US" sz="1400" dirty="0">
                <a:solidFill>
                  <a:schemeClr val="tx1">
                    <a:lumMod val="95000"/>
                    <a:lumOff val="5000"/>
                  </a:schemeClr>
                </a:solidFill>
              </a:rPr>
              <a:t>用户应用使用情况统计表</a:t>
            </a:r>
          </a:p>
          <a:p>
            <a:pPr marL="0" indent="0">
              <a:buNone/>
            </a:pPr>
            <a:r>
              <a:rPr kumimoji="1" lang="zh-CN" altLang="en-US" sz="1400" dirty="0">
                <a:solidFill>
                  <a:schemeClr val="tx1">
                    <a:lumMod val="95000"/>
                    <a:lumOff val="5000"/>
                  </a:schemeClr>
                </a:solidFill>
              </a:rPr>
              <a:t>用户程序使用统计</a:t>
            </a:r>
          </a:p>
        </p:txBody>
      </p:sp>
      <p:sp>
        <p:nvSpPr>
          <p:cNvPr id="41" name="文本框 7"/>
          <p:cNvSpPr txBox="1"/>
          <p:nvPr/>
        </p:nvSpPr>
        <p:spPr>
          <a:xfrm>
            <a:off x="7831265" y="4635565"/>
            <a:ext cx="2069910" cy="1710140"/>
          </a:xfrm>
          <a:prstGeom prst="rect">
            <a:avLst/>
          </a:prstGeom>
          <a:noFill/>
          <a:ln w="19050">
            <a:noFill/>
            <a:round/>
            <a:headEnd/>
            <a:tailEnd/>
          </a:ln>
          <a:effectLst/>
        </p:spPr>
        <p:txBody>
          <a:bodyPr wrap="none" lIns="102809" tIns="51404" rIns="102809" bIns="51404" anchor="t" anchorCtr="0"/>
          <a:lstStyle>
            <a:defPPr>
              <a:defRPr lang="zh-CN"/>
            </a:defPPr>
            <a:lvl1pPr marL="321278" indent="-321278">
              <a:lnSpc>
                <a:spcPct val="150000"/>
              </a:lnSpc>
              <a:buFont typeface="Wingdings" pitchFamily="2" charset="2"/>
              <a:buChar char="p"/>
              <a:defRPr sz="1600">
                <a:solidFill>
                  <a:srgbClr val="FFFFFF"/>
                </a:solidFill>
                <a:latin typeface="微软雅黑"/>
                <a:ea typeface="微软雅黑"/>
                <a:cs typeface="微软雅黑"/>
              </a:defRPr>
            </a:lvl1pPr>
            <a:lvl2pPr>
              <a:defRPr>
                <a:solidFill>
                  <a:schemeClr val="tx1"/>
                </a:solidFill>
                <a:latin typeface="Calibri" pitchFamily="34" charset="0"/>
                <a:ea typeface="宋体" charset="-122"/>
              </a:defRPr>
            </a:lvl2pPr>
            <a:lvl3pPr>
              <a:defRPr>
                <a:solidFill>
                  <a:schemeClr val="tx1"/>
                </a:solidFill>
                <a:latin typeface="Calibri" pitchFamily="34" charset="0"/>
                <a:ea typeface="宋体" charset="-122"/>
              </a:defRPr>
            </a:lvl3pPr>
            <a:lvl4pPr>
              <a:defRPr>
                <a:solidFill>
                  <a:schemeClr val="tx1"/>
                </a:solidFill>
                <a:latin typeface="Calibri" pitchFamily="34" charset="0"/>
                <a:ea typeface="宋体" charset="-122"/>
              </a:defRPr>
            </a:lvl4pPr>
            <a:lvl5pPr>
              <a:defRPr>
                <a:solidFill>
                  <a:schemeClr val="tx1"/>
                </a:solidFill>
                <a:latin typeface="Calibri" pitchFamily="34" charset="0"/>
                <a:ea typeface="宋体" charset="-122"/>
              </a:defRPr>
            </a:lvl5pPr>
            <a:lvl6pPr>
              <a:defRPr>
                <a:solidFill>
                  <a:schemeClr val="tx1"/>
                </a:solidFill>
                <a:latin typeface="Calibri" pitchFamily="34" charset="0"/>
                <a:ea typeface="宋体" charset="-122"/>
              </a:defRPr>
            </a:lvl6pPr>
            <a:lvl7pPr>
              <a:defRPr>
                <a:solidFill>
                  <a:schemeClr val="tx1"/>
                </a:solidFill>
                <a:latin typeface="Calibri" pitchFamily="34" charset="0"/>
                <a:ea typeface="宋体" charset="-122"/>
              </a:defRPr>
            </a:lvl7pPr>
            <a:lvl8pPr>
              <a:defRPr>
                <a:solidFill>
                  <a:schemeClr val="tx1"/>
                </a:solidFill>
                <a:latin typeface="Calibri" pitchFamily="34" charset="0"/>
                <a:ea typeface="宋体" charset="-122"/>
              </a:defRPr>
            </a:lvl8pPr>
            <a:lvl9pPr>
              <a:defRPr>
                <a:solidFill>
                  <a:schemeClr val="tx1"/>
                </a:solidFill>
                <a:latin typeface="Calibri" pitchFamily="34" charset="0"/>
                <a:ea typeface="宋体" charset="-122"/>
              </a:defRPr>
            </a:lvl9pPr>
          </a:lstStyle>
          <a:p>
            <a:pPr marL="0" indent="0">
              <a:buNone/>
            </a:pPr>
            <a:r>
              <a:rPr kumimoji="1" lang="zh-CN" altLang="en-US" sz="1400" dirty="0">
                <a:solidFill>
                  <a:schemeClr val="tx1">
                    <a:lumMod val="95000"/>
                    <a:lumOff val="5000"/>
                  </a:schemeClr>
                </a:solidFill>
              </a:rPr>
              <a:t>性能趋势报表</a:t>
            </a:r>
          </a:p>
          <a:p>
            <a:pPr marL="0" indent="0">
              <a:buNone/>
            </a:pPr>
            <a:r>
              <a:rPr kumimoji="1" lang="zh-CN" altLang="en-US" sz="1400" dirty="0">
                <a:solidFill>
                  <a:schemeClr val="tx1">
                    <a:lumMod val="95000"/>
                    <a:lumOff val="5000"/>
                  </a:schemeClr>
                </a:solidFill>
              </a:rPr>
              <a:t>系统满意度报表</a:t>
            </a:r>
          </a:p>
          <a:p>
            <a:pPr marL="0" indent="0">
              <a:buNone/>
            </a:pPr>
            <a:r>
              <a:rPr kumimoji="1" lang="zh-CN" altLang="en-US" sz="1400" dirty="0">
                <a:solidFill>
                  <a:schemeClr val="tx1">
                    <a:lumMod val="95000"/>
                    <a:lumOff val="5000"/>
                  </a:schemeClr>
                </a:solidFill>
              </a:rPr>
              <a:t>页面满意度报表</a:t>
            </a:r>
          </a:p>
          <a:p>
            <a:pPr marL="0" indent="0">
              <a:buNone/>
            </a:pPr>
            <a:r>
              <a:rPr kumimoji="1" lang="zh-CN" altLang="en-US" sz="1400" dirty="0">
                <a:solidFill>
                  <a:schemeClr val="tx1">
                    <a:lumMod val="95000"/>
                    <a:lumOff val="5000"/>
                  </a:schemeClr>
                </a:solidFill>
              </a:rPr>
              <a:t>流量分析报表</a:t>
            </a:r>
          </a:p>
          <a:p>
            <a:pPr marL="0" indent="0">
              <a:buNone/>
            </a:pPr>
            <a:r>
              <a:rPr kumimoji="1" lang="zh-CN" altLang="en-US" sz="1400" dirty="0">
                <a:solidFill>
                  <a:schemeClr val="tx1">
                    <a:lumMod val="95000"/>
                    <a:lumOff val="5000"/>
                  </a:schemeClr>
                </a:solidFill>
              </a:rPr>
              <a:t>地址访问量分析报表</a:t>
            </a:r>
          </a:p>
          <a:p>
            <a:pPr marL="0" indent="0">
              <a:buNone/>
            </a:pPr>
            <a:r>
              <a:rPr kumimoji="1" lang="zh-CN" altLang="en-US" sz="1400" dirty="0">
                <a:solidFill>
                  <a:schemeClr val="tx1">
                    <a:lumMod val="95000"/>
                    <a:lumOff val="5000"/>
                  </a:schemeClr>
                </a:solidFill>
              </a:rPr>
              <a:t>营业厅访问速度分析报表</a:t>
            </a:r>
          </a:p>
        </p:txBody>
      </p:sp>
      <p:sp>
        <p:nvSpPr>
          <p:cNvPr id="42" name="椭圆 41"/>
          <p:cNvSpPr/>
          <p:nvPr/>
        </p:nvSpPr>
        <p:spPr bwMode="auto">
          <a:xfrm>
            <a:off x="4185540" y="477058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3" name="椭圆 42"/>
          <p:cNvSpPr/>
          <p:nvPr/>
        </p:nvSpPr>
        <p:spPr bwMode="auto">
          <a:xfrm>
            <a:off x="4185540" y="509334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4" name="椭圆 43"/>
          <p:cNvSpPr/>
          <p:nvPr/>
        </p:nvSpPr>
        <p:spPr bwMode="auto">
          <a:xfrm>
            <a:off x="4185540" y="5742054"/>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5" name="椭圆 44"/>
          <p:cNvSpPr/>
          <p:nvPr/>
        </p:nvSpPr>
        <p:spPr bwMode="auto">
          <a:xfrm>
            <a:off x="4185540" y="606640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6" name="椭圆 45"/>
          <p:cNvSpPr/>
          <p:nvPr/>
        </p:nvSpPr>
        <p:spPr bwMode="auto">
          <a:xfrm>
            <a:off x="4185540" y="541770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7" name="椭圆 46"/>
          <p:cNvSpPr/>
          <p:nvPr/>
        </p:nvSpPr>
        <p:spPr bwMode="auto">
          <a:xfrm>
            <a:off x="4185540" y="639076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8" name="椭圆 47"/>
          <p:cNvSpPr/>
          <p:nvPr/>
        </p:nvSpPr>
        <p:spPr bwMode="auto">
          <a:xfrm>
            <a:off x="7622358" y="477058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49" name="椭圆 48"/>
          <p:cNvSpPr/>
          <p:nvPr/>
        </p:nvSpPr>
        <p:spPr bwMode="auto">
          <a:xfrm>
            <a:off x="7622358" y="5093346"/>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50" name="椭圆 49"/>
          <p:cNvSpPr/>
          <p:nvPr/>
        </p:nvSpPr>
        <p:spPr bwMode="auto">
          <a:xfrm>
            <a:off x="7622358" y="5742054"/>
            <a:ext cx="160337" cy="160337"/>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51" name="椭圆 50"/>
          <p:cNvSpPr/>
          <p:nvPr/>
        </p:nvSpPr>
        <p:spPr bwMode="auto">
          <a:xfrm>
            <a:off x="7622358" y="6066407"/>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52" name="椭圆 51"/>
          <p:cNvSpPr/>
          <p:nvPr/>
        </p:nvSpPr>
        <p:spPr bwMode="auto">
          <a:xfrm>
            <a:off x="7622358" y="541770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
        <p:nvSpPr>
          <p:cNvPr id="53" name="椭圆 52"/>
          <p:cNvSpPr/>
          <p:nvPr/>
        </p:nvSpPr>
        <p:spPr bwMode="auto">
          <a:xfrm>
            <a:off x="7622358" y="6390760"/>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lnSpc>
                <a:spcPct val="150000"/>
              </a:lnSpc>
              <a:defRPr/>
            </a:pPr>
            <a:endParaRPr lang="zh-CN" altLang="en-US">
              <a:solidFill>
                <a:schemeClr val="tx1"/>
              </a:solidFill>
              <a:latin typeface="Arial" pitchFamily="34" charset="0"/>
            </a:endParaRPr>
          </a:p>
        </p:txBody>
      </p:sp>
    </p:spTree>
    <p:extLst>
      <p:ext uri="{BB962C8B-B14F-4D97-AF65-F5344CB8AC3E}">
        <p14:creationId xmlns:p14="http://schemas.microsoft.com/office/powerpoint/2010/main" val="2429727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85140" y="4872828"/>
            <a:ext cx="1190032" cy="1190031"/>
            <a:chOff x="1130893" y="4885029"/>
            <a:chExt cx="1190032" cy="1190031"/>
          </a:xfrm>
        </p:grpSpPr>
        <p:pic>
          <p:nvPicPr>
            <p:cNvPr id="68" name="Picture 2" descr="E:\工作\其他\ppt\ppt_icon\11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8207" y="5141644"/>
              <a:ext cx="676800" cy="676800"/>
            </a:xfrm>
            <a:prstGeom prst="rect">
              <a:avLst/>
            </a:prstGeom>
            <a:noFill/>
            <a:extLst>
              <a:ext uri="{909E8E84-426E-40DD-AFC4-6F175D3DCCD1}">
                <a14:hiddenFill xmlns:a14="http://schemas.microsoft.com/office/drawing/2010/main">
                  <a:solidFill>
                    <a:srgbClr val="FFFFFF"/>
                  </a:solidFill>
                </a14:hiddenFill>
              </a:ext>
            </a:extLst>
          </p:spPr>
        </p:pic>
        <p:sp>
          <p:nvSpPr>
            <p:cNvPr id="69" name="椭圆 6"/>
            <p:cNvSpPr>
              <a:spLocks noChangeArrowheads="1"/>
            </p:cNvSpPr>
            <p:nvPr/>
          </p:nvSpPr>
          <p:spPr bwMode="auto">
            <a:xfrm>
              <a:off x="1130893" y="4885029"/>
              <a:ext cx="1190032" cy="1190031"/>
            </a:xfrm>
            <a:prstGeom prst="ellipse">
              <a:avLst/>
            </a:prstGeom>
            <a:noFill/>
            <a:ln w="19050">
              <a:solidFill>
                <a:srgbClr val="29AC91"/>
              </a:solidFill>
              <a:prstDash val="sysDot"/>
              <a:round/>
              <a:headEnd/>
              <a:tailEnd/>
            </a:ln>
            <a:extLst>
              <a:ext uri="{909E8E84-426E-40DD-AFC4-6F175D3DCCD1}">
                <a14:hiddenFill xmlns:a14="http://schemas.microsoft.com/office/drawing/2010/main">
                  <a:solidFill>
                    <a:srgbClr val="FFFFFF"/>
                  </a:solidFill>
                </a14:hiddenFill>
              </a:ext>
            </a:extLst>
          </p:spPr>
          <p:txBody>
            <a:bodyPr anchor="ctr"/>
            <a:lstStyle/>
            <a:p>
              <a:pPr>
                <a:lnSpc>
                  <a:spcPct val="120000"/>
                </a:lnSpc>
              </a:pPr>
              <a:endParaRPr lang="zh-CN" altLang="en-US"/>
            </a:p>
          </p:txBody>
        </p:sp>
      </p:grpSp>
      <p:sp>
        <p:nvSpPr>
          <p:cNvPr id="47" name="圆角矩形 46"/>
          <p:cNvSpPr/>
          <p:nvPr/>
        </p:nvSpPr>
        <p:spPr>
          <a:xfrm>
            <a:off x="405120" y="765136"/>
            <a:ext cx="7444085" cy="3697392"/>
          </a:xfrm>
          <a:prstGeom prst="roundRect">
            <a:avLst>
              <a:gd name="adj" fmla="val 2728"/>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537734" y="927038"/>
            <a:ext cx="7178857" cy="3373588"/>
          </a:xfrm>
          <a:prstGeom prst="rect">
            <a:avLst/>
          </a:prstGeom>
        </p:spPr>
      </p:pic>
      <p:sp>
        <p:nvSpPr>
          <p:cNvPr id="31"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32" name="Text Box 14"/>
          <p:cNvSpPr txBox="1">
            <a:spLocks noChangeArrowheads="1"/>
          </p:cNvSpPr>
          <p:nvPr/>
        </p:nvSpPr>
        <p:spPr bwMode="auto">
          <a:xfrm>
            <a:off x="288925" y="127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29AC91"/>
                </a:solidFill>
                <a:latin typeface="黑体" pitchFamily="49" charset="-122"/>
                <a:ea typeface="黑体" pitchFamily="49" charset="-122"/>
                <a:sym typeface="Calibri" pitchFamily="34" charset="0"/>
              </a:rPr>
              <a:t>自由设定仪表盘</a:t>
            </a:r>
            <a:endParaRPr lang="zh-CN" altLang="en-US" sz="2800" b="1" dirty="0">
              <a:solidFill>
                <a:srgbClr val="29AC91"/>
              </a:solidFill>
              <a:latin typeface="黑体" pitchFamily="49" charset="-122"/>
              <a:ea typeface="黑体" pitchFamily="49" charset="-122"/>
              <a:sym typeface="Calibri" pitchFamily="34" charset="0"/>
            </a:endParaRPr>
          </a:p>
        </p:txBody>
      </p:sp>
      <p:pic>
        <p:nvPicPr>
          <p:cNvPr id="33" name="图片 32"/>
          <p:cNvPicPr>
            <a:picLocks noChangeAspect="1"/>
          </p:cNvPicPr>
          <p:nvPr/>
        </p:nvPicPr>
        <p:blipFill>
          <a:blip r:embed="rId4"/>
          <a:stretch>
            <a:fillRect/>
          </a:stretch>
        </p:blipFill>
        <p:spPr>
          <a:xfrm>
            <a:off x="8341195" y="965615"/>
            <a:ext cx="635000" cy="584200"/>
          </a:xfrm>
          <a:prstGeom prst="rect">
            <a:avLst/>
          </a:prstGeom>
        </p:spPr>
      </p:pic>
      <p:pic>
        <p:nvPicPr>
          <p:cNvPr id="34" name="图片 33"/>
          <p:cNvPicPr>
            <a:picLocks noChangeAspect="1"/>
          </p:cNvPicPr>
          <p:nvPr/>
        </p:nvPicPr>
        <p:blipFill>
          <a:blip r:embed="rId5"/>
          <a:stretch>
            <a:fillRect/>
          </a:stretch>
        </p:blipFill>
        <p:spPr>
          <a:xfrm>
            <a:off x="9004959" y="946565"/>
            <a:ext cx="622300" cy="622300"/>
          </a:xfrm>
          <a:prstGeom prst="rect">
            <a:avLst/>
          </a:prstGeom>
        </p:spPr>
      </p:pic>
      <p:pic>
        <p:nvPicPr>
          <p:cNvPr id="35" name="图片 34"/>
          <p:cNvPicPr>
            <a:picLocks noChangeAspect="1"/>
          </p:cNvPicPr>
          <p:nvPr/>
        </p:nvPicPr>
        <p:blipFill>
          <a:blip r:embed="rId6"/>
          <a:stretch>
            <a:fillRect/>
          </a:stretch>
        </p:blipFill>
        <p:spPr>
          <a:xfrm>
            <a:off x="9665005" y="946565"/>
            <a:ext cx="609600" cy="609600"/>
          </a:xfrm>
          <a:prstGeom prst="rect">
            <a:avLst/>
          </a:prstGeom>
        </p:spPr>
      </p:pic>
      <p:pic>
        <p:nvPicPr>
          <p:cNvPr id="36" name="图片 35"/>
          <p:cNvPicPr>
            <a:picLocks noChangeAspect="1"/>
          </p:cNvPicPr>
          <p:nvPr/>
        </p:nvPicPr>
        <p:blipFill>
          <a:blip r:embed="rId7"/>
          <a:stretch>
            <a:fillRect/>
          </a:stretch>
        </p:blipFill>
        <p:spPr>
          <a:xfrm>
            <a:off x="8506020" y="2442005"/>
            <a:ext cx="538022" cy="576000"/>
          </a:xfrm>
          <a:prstGeom prst="rect">
            <a:avLst/>
          </a:prstGeom>
        </p:spPr>
      </p:pic>
      <p:sp>
        <p:nvSpPr>
          <p:cNvPr id="37" name="圆角矩形 36"/>
          <p:cNvSpPr/>
          <p:nvPr/>
        </p:nvSpPr>
        <p:spPr bwMode="auto">
          <a:xfrm>
            <a:off x="8249380" y="629488"/>
            <a:ext cx="2133461" cy="1127167"/>
          </a:xfrm>
          <a:prstGeom prst="roundRect">
            <a:avLst>
              <a:gd name="adj" fmla="val 5884"/>
            </a:avLst>
          </a:prstGeom>
          <a:noFill/>
          <a:ln>
            <a:solidFill>
              <a:srgbClr val="29AC91"/>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微软雅黑" pitchFamily="34" charset="-122"/>
              <a:ea typeface="微软雅黑" pitchFamily="34" charset="-122"/>
            </a:endParaRPr>
          </a:p>
        </p:txBody>
      </p:sp>
      <p:sp>
        <p:nvSpPr>
          <p:cNvPr id="38" name="圆角矩形 37"/>
          <p:cNvSpPr/>
          <p:nvPr/>
        </p:nvSpPr>
        <p:spPr bwMode="auto">
          <a:xfrm>
            <a:off x="8461015" y="450100"/>
            <a:ext cx="1710189"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自定义新仪表盘</a:t>
            </a:r>
            <a:endParaRPr lang="zh-CN" altLang="en-US" sz="1600" dirty="0">
              <a:solidFill>
                <a:schemeClr val="bg1"/>
              </a:solidFill>
              <a:latin typeface="微软雅黑" pitchFamily="34" charset="-122"/>
              <a:ea typeface="微软雅黑" pitchFamily="34" charset="-122"/>
            </a:endParaRPr>
          </a:p>
        </p:txBody>
      </p:sp>
      <p:sp>
        <p:nvSpPr>
          <p:cNvPr id="39" name="圆角矩形 38"/>
          <p:cNvSpPr/>
          <p:nvPr/>
        </p:nvSpPr>
        <p:spPr bwMode="auto">
          <a:xfrm>
            <a:off x="8249380" y="2078707"/>
            <a:ext cx="2133461" cy="4404683"/>
          </a:xfrm>
          <a:prstGeom prst="roundRect">
            <a:avLst>
              <a:gd name="adj" fmla="val 5884"/>
            </a:avLst>
          </a:prstGeom>
          <a:noFill/>
          <a:ln>
            <a:solidFill>
              <a:srgbClr val="29AC91"/>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600" dirty="0">
              <a:solidFill>
                <a:schemeClr val="bg1"/>
              </a:solidFill>
              <a:latin typeface="微软雅黑" pitchFamily="34" charset="-122"/>
              <a:ea typeface="微软雅黑" pitchFamily="34" charset="-122"/>
            </a:endParaRPr>
          </a:p>
        </p:txBody>
      </p:sp>
      <p:sp>
        <p:nvSpPr>
          <p:cNvPr id="40" name="圆角矩形 39"/>
          <p:cNvSpPr/>
          <p:nvPr/>
        </p:nvSpPr>
        <p:spPr bwMode="auto">
          <a:xfrm>
            <a:off x="8461015" y="1899319"/>
            <a:ext cx="1710189" cy="358775"/>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自定义</a:t>
            </a:r>
            <a:r>
              <a:rPr lang="zh-CN" altLang="en-US" sz="1600" dirty="0">
                <a:solidFill>
                  <a:schemeClr val="bg1"/>
                </a:solidFill>
                <a:latin typeface="微软雅黑" pitchFamily="34" charset="-122"/>
                <a:ea typeface="微软雅黑" pitchFamily="34" charset="-122"/>
              </a:rPr>
              <a:t>布局</a:t>
            </a:r>
          </a:p>
        </p:txBody>
      </p:sp>
      <p:sp>
        <p:nvSpPr>
          <p:cNvPr id="41" name="TextBox 2"/>
          <p:cNvSpPr txBox="1">
            <a:spLocks noChangeArrowheads="1"/>
          </p:cNvSpPr>
          <p:nvPr/>
        </p:nvSpPr>
        <p:spPr bwMode="auto">
          <a:xfrm>
            <a:off x="9280528" y="2297925"/>
            <a:ext cx="1160707" cy="3933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270000"/>
              </a:lnSpc>
            </a:pPr>
            <a:r>
              <a:rPr lang="zh-CN" altLang="en-US" sz="1600" dirty="0" smtClean="0"/>
              <a:t>数字指标</a:t>
            </a:r>
            <a:endParaRPr lang="en-US" altLang="zh-CN" sz="1600" dirty="0" smtClean="0"/>
          </a:p>
          <a:p>
            <a:pPr eaLnBrk="1" hangingPunct="1">
              <a:lnSpc>
                <a:spcPct val="270000"/>
              </a:lnSpc>
            </a:pPr>
            <a:r>
              <a:rPr lang="zh-CN" altLang="en-US" sz="1600" dirty="0" smtClean="0"/>
              <a:t>柱状图</a:t>
            </a:r>
            <a:endParaRPr lang="en-US" altLang="zh-CN" sz="1600" dirty="0" smtClean="0"/>
          </a:p>
          <a:p>
            <a:pPr eaLnBrk="1" hangingPunct="1">
              <a:lnSpc>
                <a:spcPct val="270000"/>
              </a:lnSpc>
            </a:pPr>
            <a:r>
              <a:rPr lang="zh-CN" altLang="en-US" sz="1600" dirty="0" smtClean="0"/>
              <a:t>曲线图</a:t>
            </a:r>
            <a:endParaRPr lang="en-US" altLang="zh-CN" sz="1600" dirty="0" smtClean="0"/>
          </a:p>
          <a:p>
            <a:pPr eaLnBrk="1" hangingPunct="1">
              <a:lnSpc>
                <a:spcPct val="270000"/>
              </a:lnSpc>
            </a:pPr>
            <a:r>
              <a:rPr lang="zh-CN" altLang="en-US" sz="1600" dirty="0" smtClean="0"/>
              <a:t>面积图</a:t>
            </a:r>
            <a:endParaRPr lang="en-US" altLang="zh-CN" sz="1600" dirty="0" smtClean="0"/>
          </a:p>
          <a:p>
            <a:pPr eaLnBrk="1" hangingPunct="1">
              <a:lnSpc>
                <a:spcPct val="270000"/>
              </a:lnSpc>
            </a:pPr>
            <a:r>
              <a:rPr lang="zh-CN" altLang="en-US" sz="1600" dirty="0" smtClean="0"/>
              <a:t>饼图</a:t>
            </a:r>
            <a:endParaRPr lang="en-US" altLang="zh-CN" sz="1600" dirty="0" smtClean="0"/>
          </a:p>
          <a:p>
            <a:pPr eaLnBrk="1" hangingPunct="1">
              <a:lnSpc>
                <a:spcPct val="270000"/>
              </a:lnSpc>
            </a:pPr>
            <a:r>
              <a:rPr lang="zh-CN" altLang="en-US" sz="1600" dirty="0"/>
              <a:t>表格</a:t>
            </a:r>
          </a:p>
        </p:txBody>
      </p:sp>
      <p:pic>
        <p:nvPicPr>
          <p:cNvPr id="42" name="Picture 2" descr="D:\TDDownload\Polls_512px_1186308_easyicon.net.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54636" y="3100511"/>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3" descr="D:\TDDownload\office_chart_line_stacked_256px_572012_easyicon.net.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16010" y="3759017"/>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D:\TDDownload\office_chart_area_stacked_256px_572009_easyicon.net.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28959" y="4417523"/>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5" descr="D:\TDDownload\pie_chart_512px_1142216_easyicon.net.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464274" y="5076029"/>
            <a:ext cx="576000" cy="57600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6" descr="D:\TDDownload\Surveys_512px_1186324_easyicon.net.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41666" y="5734533"/>
            <a:ext cx="576000" cy="576000"/>
          </a:xfrm>
          <a:prstGeom prst="rect">
            <a:avLst/>
          </a:prstGeom>
          <a:noFill/>
          <a:extLst>
            <a:ext uri="{909E8E84-426E-40DD-AFC4-6F175D3DCCD1}">
              <a14:hiddenFill xmlns:a14="http://schemas.microsoft.com/office/drawing/2010/main">
                <a:solidFill>
                  <a:srgbClr val="FFFFFF"/>
                </a:solidFill>
              </a14:hiddenFill>
            </a:ext>
          </a:extLst>
        </p:spPr>
      </p:pic>
      <p:sp>
        <p:nvSpPr>
          <p:cNvPr id="58" name="文本框 22"/>
          <p:cNvSpPr txBox="1"/>
          <p:nvPr/>
        </p:nvSpPr>
        <p:spPr>
          <a:xfrm>
            <a:off x="2188047" y="5355053"/>
            <a:ext cx="2550960" cy="810682"/>
          </a:xfrm>
          <a:prstGeom prst="rect">
            <a:avLst/>
          </a:prstGeom>
          <a:noFill/>
          <a:ln w="19050">
            <a:noFill/>
            <a:round/>
            <a:headEnd/>
            <a:tailEnd/>
          </a:ln>
          <a:effectLst/>
        </p:spPr>
        <p:txBody>
          <a:bodyPr wrap="square" lIns="102809" tIns="51404" rIns="102809" bIns="51404" anchor="t" anchorCtr="0"/>
          <a:lstStyle>
            <a:defPPr>
              <a:defRPr lang="zh-CN"/>
            </a:defPPr>
            <a:lvl1pPr>
              <a:defRPr sz="1600">
                <a:solidFill>
                  <a:srgbClr val="FFFFFF"/>
                </a:solidFill>
                <a:latin typeface="微软雅黑"/>
                <a:ea typeface="微软雅黑"/>
                <a:cs typeface="微软雅黑"/>
              </a:defRPr>
            </a:lvl1pPr>
          </a:lstStyle>
          <a:p>
            <a:pPr>
              <a:lnSpc>
                <a:spcPct val="150000"/>
              </a:lnSpc>
            </a:pPr>
            <a:r>
              <a:rPr lang="zh-CN" altLang="en-US" dirty="0">
                <a:solidFill>
                  <a:schemeClr val="tx1">
                    <a:lumMod val="95000"/>
                    <a:lumOff val="5000"/>
                  </a:schemeClr>
                </a:solidFill>
              </a:rPr>
              <a:t>基于搜索结果定义</a:t>
            </a:r>
            <a:r>
              <a:rPr lang="en-US" altLang="zh-CN" dirty="0" smtClean="0">
                <a:solidFill>
                  <a:schemeClr val="tx1">
                    <a:lumMod val="95000"/>
                    <a:lumOff val="5000"/>
                  </a:schemeClr>
                </a:solidFill>
              </a:rPr>
              <a:t>KPI</a:t>
            </a:r>
          </a:p>
          <a:p>
            <a:pPr>
              <a:lnSpc>
                <a:spcPct val="150000"/>
              </a:lnSpc>
            </a:pPr>
            <a:r>
              <a:rPr lang="zh-CN" altLang="en-US" dirty="0">
                <a:solidFill>
                  <a:schemeClr val="tx1">
                    <a:lumMod val="95000"/>
                    <a:lumOff val="5000"/>
                  </a:schemeClr>
                </a:solidFill>
              </a:rPr>
              <a:t>按字段计数和唯一性计数</a:t>
            </a:r>
          </a:p>
          <a:p>
            <a:pPr>
              <a:lnSpc>
                <a:spcPct val="150000"/>
              </a:lnSpc>
            </a:pPr>
            <a:endParaRPr lang="zh-CN" altLang="en-US" dirty="0">
              <a:solidFill>
                <a:schemeClr val="tx1">
                  <a:lumMod val="95000"/>
                  <a:lumOff val="5000"/>
                </a:schemeClr>
              </a:solidFill>
            </a:endParaRPr>
          </a:p>
        </p:txBody>
      </p:sp>
      <p:sp>
        <p:nvSpPr>
          <p:cNvPr id="59" name="文本框 24"/>
          <p:cNvSpPr txBox="1"/>
          <p:nvPr/>
        </p:nvSpPr>
        <p:spPr>
          <a:xfrm>
            <a:off x="5044994" y="5355053"/>
            <a:ext cx="2175783" cy="810682"/>
          </a:xfrm>
          <a:prstGeom prst="rect">
            <a:avLst/>
          </a:prstGeom>
          <a:noFill/>
          <a:ln w="19050">
            <a:noFill/>
            <a:round/>
            <a:headEnd/>
            <a:tailEnd/>
          </a:ln>
          <a:effectLst/>
        </p:spPr>
        <p:txBody>
          <a:bodyPr wrap="square" lIns="102809" tIns="51404" rIns="102809" bIns="51404" anchor="t" anchorCtr="0"/>
          <a:lstStyle>
            <a:defPPr>
              <a:defRPr lang="zh-CN"/>
            </a:defPPr>
            <a:lvl1pPr>
              <a:defRPr sz="1600">
                <a:solidFill>
                  <a:srgbClr val="FFFFFF"/>
                </a:solidFill>
                <a:latin typeface="微软雅黑"/>
                <a:ea typeface="微软雅黑"/>
                <a:cs typeface="微软雅黑"/>
              </a:defRPr>
            </a:lvl1pPr>
          </a:lstStyle>
          <a:p>
            <a:pPr>
              <a:lnSpc>
                <a:spcPct val="150000"/>
              </a:lnSpc>
            </a:pPr>
            <a:r>
              <a:rPr lang="zh-CN" altLang="en-US" dirty="0">
                <a:solidFill>
                  <a:schemeClr val="tx1">
                    <a:lumMod val="95000"/>
                    <a:lumOff val="5000"/>
                  </a:schemeClr>
                </a:solidFill>
              </a:rPr>
              <a:t>支持多指标之间</a:t>
            </a:r>
            <a:r>
              <a:rPr lang="zh-CN" altLang="en-US" dirty="0" smtClean="0">
                <a:solidFill>
                  <a:schemeClr val="tx1">
                    <a:lumMod val="95000"/>
                    <a:lumOff val="5000"/>
                  </a:schemeClr>
                </a:solidFill>
              </a:rPr>
              <a:t>计算</a:t>
            </a:r>
            <a:endParaRPr lang="en-US" altLang="zh-CN" dirty="0" smtClean="0">
              <a:solidFill>
                <a:schemeClr val="tx1">
                  <a:lumMod val="95000"/>
                  <a:lumOff val="5000"/>
                </a:schemeClr>
              </a:solidFill>
            </a:endParaRPr>
          </a:p>
          <a:p>
            <a:pPr>
              <a:lnSpc>
                <a:spcPct val="150000"/>
              </a:lnSpc>
            </a:pPr>
            <a:r>
              <a:rPr lang="zh-CN" altLang="en-US" dirty="0">
                <a:solidFill>
                  <a:schemeClr val="tx1">
                    <a:lumMod val="95000"/>
                    <a:lumOff val="5000"/>
                  </a:schemeClr>
                </a:solidFill>
              </a:rPr>
              <a:t>支持指定周期的同比</a:t>
            </a:r>
          </a:p>
          <a:p>
            <a:pPr>
              <a:lnSpc>
                <a:spcPct val="150000"/>
              </a:lnSpc>
            </a:pPr>
            <a:endParaRPr lang="zh-CN" altLang="en-US" dirty="0">
              <a:solidFill>
                <a:schemeClr val="tx1">
                  <a:lumMod val="95000"/>
                  <a:lumOff val="5000"/>
                </a:schemeClr>
              </a:solidFill>
            </a:endParaRPr>
          </a:p>
        </p:txBody>
      </p:sp>
      <p:sp>
        <p:nvSpPr>
          <p:cNvPr id="63" name="椭圆 62"/>
          <p:cNvSpPr/>
          <p:nvPr/>
        </p:nvSpPr>
        <p:spPr bwMode="auto">
          <a:xfrm>
            <a:off x="4900200" y="551193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4" name="椭圆 63"/>
          <p:cNvSpPr/>
          <p:nvPr/>
        </p:nvSpPr>
        <p:spPr bwMode="auto">
          <a:xfrm>
            <a:off x="4900200" y="5895705"/>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5" name="椭圆 64"/>
          <p:cNvSpPr/>
          <p:nvPr/>
        </p:nvSpPr>
        <p:spPr bwMode="auto">
          <a:xfrm>
            <a:off x="2043253" y="5511930"/>
            <a:ext cx="160337" cy="160338"/>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6" name="椭圆 65"/>
          <p:cNvSpPr/>
          <p:nvPr/>
        </p:nvSpPr>
        <p:spPr bwMode="auto">
          <a:xfrm>
            <a:off x="2043253" y="5895705"/>
            <a:ext cx="160337" cy="158750"/>
          </a:xfrm>
          <a:prstGeom prst="ellipse">
            <a:avLst/>
          </a:prstGeom>
          <a:noFill/>
          <a:ln w="19050">
            <a:solidFill>
              <a:srgbClr val="29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7" name="圆角矩形 66"/>
          <p:cNvSpPr/>
          <p:nvPr/>
        </p:nvSpPr>
        <p:spPr bwMode="auto">
          <a:xfrm>
            <a:off x="2101670" y="4905595"/>
            <a:ext cx="1651773" cy="360362"/>
          </a:xfrm>
          <a:prstGeom prst="roundRect">
            <a:avLst/>
          </a:prstGeom>
          <a:solidFill>
            <a:srgbClr val="29AC91"/>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自定义指标</a:t>
            </a:r>
            <a:endParaRPr lang="zh-CN" altLang="en-US" sz="160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52455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12" name="Text Box 14"/>
          <p:cNvSpPr txBox="1">
            <a:spLocks noChangeArrowheads="1"/>
          </p:cNvSpPr>
          <p:nvPr/>
        </p:nvSpPr>
        <p:spPr bwMode="auto">
          <a:xfrm>
            <a:off x="288925" y="12700"/>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29AC91"/>
                </a:solidFill>
                <a:latin typeface="黑体" pitchFamily="49" charset="-122"/>
                <a:ea typeface="黑体" pitchFamily="49" charset="-122"/>
                <a:sym typeface="Calibri" pitchFamily="34" charset="0"/>
              </a:rPr>
              <a:t>方便快捷的第三方接口</a:t>
            </a:r>
          </a:p>
        </p:txBody>
      </p:sp>
      <p:pic>
        <p:nvPicPr>
          <p:cNvPr id="2050" name="Picture 2" descr="E:\工作\其他\ppt\ppt_icon\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95" y="630120"/>
            <a:ext cx="10483850" cy="2320925"/>
          </a:xfrm>
          <a:prstGeom prst="rect">
            <a:avLst/>
          </a:prstGeom>
          <a:noFill/>
          <a:extLst>
            <a:ext uri="{909E8E84-426E-40DD-AFC4-6F175D3DCCD1}">
              <a14:hiddenFill xmlns:a14="http://schemas.microsoft.com/office/drawing/2010/main">
                <a:solidFill>
                  <a:srgbClr val="FFFFFF"/>
                </a:solidFill>
              </a14:hiddenFill>
            </a:ext>
          </a:extLst>
        </p:spPr>
      </p:pic>
      <p:grpSp>
        <p:nvGrpSpPr>
          <p:cNvPr id="4" name="组合 3"/>
          <p:cNvGrpSpPr/>
          <p:nvPr/>
        </p:nvGrpSpPr>
        <p:grpSpPr>
          <a:xfrm>
            <a:off x="4533358" y="3060390"/>
            <a:ext cx="2487497" cy="3346255"/>
            <a:chOff x="4597193" y="2970380"/>
            <a:chExt cx="2487497" cy="3346255"/>
          </a:xfrm>
        </p:grpSpPr>
        <p:sp>
          <p:nvSpPr>
            <p:cNvPr id="40" name="圆角矩形 39"/>
            <p:cNvSpPr/>
            <p:nvPr/>
          </p:nvSpPr>
          <p:spPr>
            <a:xfrm>
              <a:off x="4598443" y="2970380"/>
              <a:ext cx="1584590" cy="806279"/>
            </a:xfrm>
            <a:prstGeom prst="roundRect">
              <a:avLst>
                <a:gd name="adj" fmla="val 9565"/>
              </a:avLst>
            </a:prstGeom>
            <a:solidFill>
              <a:srgbClr val="29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AutoShape 19"/>
            <p:cNvSpPr>
              <a:spLocks noChangeArrowheads="1"/>
            </p:cNvSpPr>
            <p:nvPr/>
          </p:nvSpPr>
          <p:spPr bwMode="auto">
            <a:xfrm>
              <a:off x="4597193" y="3899080"/>
              <a:ext cx="1770564" cy="345160"/>
            </a:xfrm>
            <a:prstGeom prst="roundRect">
              <a:avLst>
                <a:gd name="adj" fmla="val 16667"/>
              </a:avLst>
            </a:prstGeom>
            <a:solidFill>
              <a:srgbClr val="2FAC91"/>
            </a:solidFill>
            <a:ln>
              <a:noFill/>
            </a:ln>
            <a:effectLst/>
            <a:extLst/>
          </p:spPr>
          <p:txBody>
            <a:bodyPr wrap="none" lIns="90170" tIns="46990" rIns="90170" bIns="4699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黑体"/>
                </a:rPr>
                <a:t>CDA</a:t>
              </a:r>
              <a:r>
                <a:rPr lang="zh-CN" altLang="en-US" sz="1600" dirty="0" smtClean="0">
                  <a:solidFill>
                    <a:schemeClr val="bg1"/>
                  </a:solidFill>
                  <a:latin typeface="微软雅黑" panose="020B0503020204020204" pitchFamily="34" charset="-122"/>
                  <a:ea typeface="微软雅黑" panose="020B0503020204020204" pitchFamily="34" charset="-122"/>
                  <a:cs typeface="黑体"/>
                </a:rPr>
                <a:t>视频播放</a:t>
              </a:r>
              <a:r>
                <a:rPr lang="en-US" altLang="zh-CN" sz="1600" dirty="0">
                  <a:solidFill>
                    <a:schemeClr val="bg1"/>
                  </a:solidFill>
                  <a:latin typeface="微软雅黑" panose="020B0503020204020204" pitchFamily="34" charset="-122"/>
                  <a:ea typeface="微软雅黑" panose="020B0503020204020204" pitchFamily="34" charset="-122"/>
                  <a:cs typeface="黑体"/>
                </a:rPr>
                <a:t>API</a:t>
              </a:r>
            </a:p>
          </p:txBody>
        </p:sp>
        <p:sp>
          <p:nvSpPr>
            <p:cNvPr id="58" name="椭圆 57"/>
            <p:cNvSpPr/>
            <p:nvPr/>
          </p:nvSpPr>
          <p:spPr bwMode="auto">
            <a:xfrm>
              <a:off x="4598443" y="4413285"/>
              <a:ext cx="160337" cy="158750"/>
            </a:xfrm>
            <a:prstGeom prst="ellipse">
              <a:avLst/>
            </a:prstGeom>
            <a:noFill/>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9" name="TextBox 58"/>
            <p:cNvSpPr txBox="1"/>
            <p:nvPr/>
          </p:nvSpPr>
          <p:spPr>
            <a:xfrm>
              <a:off x="4797292" y="4285310"/>
              <a:ext cx="2287398" cy="2031325"/>
            </a:xfrm>
            <a:prstGeom prst="rect">
              <a:avLst/>
            </a:prstGeom>
            <a:noFill/>
          </p:spPr>
          <p:txBody>
            <a:bodyPr wrap="square" rtlCol="0">
              <a:spAutoFit/>
            </a:bodyPr>
            <a:lstStyle/>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URL</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嵌入播放</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支持控制条隐藏</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支持视频同步跳转</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支持录像逐帧输出</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支持日志同步播放及自定义日志</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p:txBody>
        </p:sp>
        <p:sp>
          <p:nvSpPr>
            <p:cNvPr id="60" name="椭圆 59"/>
            <p:cNvSpPr/>
            <p:nvPr/>
          </p:nvSpPr>
          <p:spPr bwMode="auto">
            <a:xfrm>
              <a:off x="4598443" y="4730957"/>
              <a:ext cx="160337" cy="158750"/>
            </a:xfrm>
            <a:prstGeom prst="ellipse">
              <a:avLst/>
            </a:prstGeom>
            <a:noFill/>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1" name="椭圆 60"/>
            <p:cNvSpPr/>
            <p:nvPr/>
          </p:nvSpPr>
          <p:spPr bwMode="auto">
            <a:xfrm>
              <a:off x="4598443" y="5048629"/>
              <a:ext cx="160337" cy="158750"/>
            </a:xfrm>
            <a:prstGeom prst="ellipse">
              <a:avLst/>
            </a:prstGeom>
            <a:noFill/>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2" name="椭圆 61"/>
            <p:cNvSpPr/>
            <p:nvPr/>
          </p:nvSpPr>
          <p:spPr bwMode="auto">
            <a:xfrm>
              <a:off x="4598443" y="5366301"/>
              <a:ext cx="160337" cy="158750"/>
            </a:xfrm>
            <a:prstGeom prst="ellipse">
              <a:avLst/>
            </a:prstGeom>
            <a:noFill/>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3" name="椭圆 62"/>
            <p:cNvSpPr/>
            <p:nvPr/>
          </p:nvSpPr>
          <p:spPr bwMode="auto">
            <a:xfrm>
              <a:off x="4598443" y="5683973"/>
              <a:ext cx="160337" cy="158750"/>
            </a:xfrm>
            <a:prstGeom prst="ellipse">
              <a:avLst/>
            </a:prstGeom>
            <a:noFill/>
            <a:ln w="19050">
              <a:solidFill>
                <a:srgbClr val="2FAC91"/>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pic>
          <p:nvPicPr>
            <p:cNvPr id="2081" name="Picture 33" descr="E:\工作\其他\ppt\ppt_icon\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738" y="3074931"/>
              <a:ext cx="720000" cy="5971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48" name="组合 2047"/>
          <p:cNvGrpSpPr/>
          <p:nvPr/>
        </p:nvGrpSpPr>
        <p:grpSpPr>
          <a:xfrm>
            <a:off x="7695930" y="3060390"/>
            <a:ext cx="2611301" cy="3395195"/>
            <a:chOff x="7981464" y="2970380"/>
            <a:chExt cx="2611301" cy="3395195"/>
          </a:xfrm>
        </p:grpSpPr>
        <p:sp>
          <p:nvSpPr>
            <p:cNvPr id="41" name="圆角矩形 40"/>
            <p:cNvSpPr/>
            <p:nvPr/>
          </p:nvSpPr>
          <p:spPr>
            <a:xfrm>
              <a:off x="7981464" y="2970380"/>
              <a:ext cx="1584590" cy="806279"/>
            </a:xfrm>
            <a:prstGeom prst="roundRect">
              <a:avLst>
                <a:gd name="adj" fmla="val 9565"/>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Picture 2" descr="E:\工作\其他\ppt\ppt_icon\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3759" y="3043375"/>
              <a:ext cx="720000" cy="628732"/>
            </a:xfrm>
            <a:prstGeom prst="rect">
              <a:avLst/>
            </a:prstGeom>
            <a:noFill/>
            <a:extLst>
              <a:ext uri="{909E8E84-426E-40DD-AFC4-6F175D3DCCD1}">
                <a14:hiddenFill xmlns:a14="http://schemas.microsoft.com/office/drawing/2010/main">
                  <a:solidFill>
                    <a:srgbClr val="FFFFFF"/>
                  </a:solidFill>
                </a14:hiddenFill>
              </a:ext>
            </a:extLst>
          </p:spPr>
        </p:pic>
        <p:sp>
          <p:nvSpPr>
            <p:cNvPr id="67" name="AutoShape 19"/>
            <p:cNvSpPr>
              <a:spLocks noChangeArrowheads="1"/>
            </p:cNvSpPr>
            <p:nvPr/>
          </p:nvSpPr>
          <p:spPr bwMode="auto">
            <a:xfrm>
              <a:off x="7981464" y="3899080"/>
              <a:ext cx="1584590" cy="345160"/>
            </a:xfrm>
            <a:prstGeom prst="roundRect">
              <a:avLst>
                <a:gd name="adj" fmla="val 16667"/>
              </a:avLst>
            </a:prstGeom>
            <a:solidFill>
              <a:srgbClr val="348DC5"/>
            </a:solidFill>
            <a:ln>
              <a:noFill/>
            </a:ln>
            <a:effectLst/>
            <a:extLst/>
          </p:spPr>
          <p:txBody>
            <a:bodyPr wrap="none" lIns="90170" tIns="46990" rIns="90170" bIns="46990" anchor="ctr"/>
            <a:lstStyle/>
            <a:p>
              <a:pPr algn="ctr"/>
              <a:r>
                <a:rPr lang="en-US" altLang="zh-CN" sz="1600" dirty="0">
                  <a:solidFill>
                    <a:schemeClr val="bg1"/>
                  </a:solidFill>
                  <a:latin typeface="微软雅黑" panose="020B0503020204020204" pitchFamily="34" charset="-122"/>
                  <a:ea typeface="微软雅黑" panose="020B0503020204020204" pitchFamily="34" charset="-122"/>
                  <a:cs typeface="黑体"/>
                </a:rPr>
                <a:t>CDA</a:t>
              </a:r>
              <a:r>
                <a:rPr lang="zh-CN" altLang="en-US" sz="1600" dirty="0">
                  <a:solidFill>
                    <a:schemeClr val="bg1"/>
                  </a:solidFill>
                  <a:latin typeface="微软雅黑" panose="020B0503020204020204" pitchFamily="34" charset="-122"/>
                  <a:ea typeface="微软雅黑" panose="020B0503020204020204" pitchFamily="34" charset="-122"/>
                  <a:cs typeface="黑体"/>
                </a:rPr>
                <a:t>录屏</a:t>
              </a:r>
              <a:r>
                <a:rPr lang="en-US" altLang="zh-CN" sz="1600" dirty="0">
                  <a:solidFill>
                    <a:schemeClr val="bg1"/>
                  </a:solidFill>
                  <a:latin typeface="微软雅黑" panose="020B0503020204020204" pitchFamily="34" charset="-122"/>
                  <a:ea typeface="微软雅黑" panose="020B0503020204020204" pitchFamily="34" charset="-122"/>
                  <a:cs typeface="黑体"/>
                </a:rPr>
                <a:t>API</a:t>
              </a:r>
            </a:p>
          </p:txBody>
        </p:sp>
        <p:sp>
          <p:nvSpPr>
            <p:cNvPr id="68" name="椭圆 67"/>
            <p:cNvSpPr/>
            <p:nvPr/>
          </p:nvSpPr>
          <p:spPr bwMode="auto">
            <a:xfrm>
              <a:off x="7982714" y="4490535"/>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69" name="TextBox 68"/>
            <p:cNvSpPr txBox="1"/>
            <p:nvPr/>
          </p:nvSpPr>
          <p:spPr>
            <a:xfrm>
              <a:off x="8181564" y="4334250"/>
              <a:ext cx="2411201" cy="2031325"/>
            </a:xfrm>
            <a:prstGeom prst="rect">
              <a:avLst/>
            </a:prstGeom>
            <a:noFill/>
          </p:spPr>
          <p:txBody>
            <a:bodyPr wrap="square" rtlCol="0">
              <a:spAutoFit/>
            </a:bodyPr>
            <a:lstStyle/>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支持指定</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IP</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录像动作</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支持指定用户录像动作</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支持录像开始、结束</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支持查询活动的录像</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支持第三方</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UID</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绑定</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a:p>
              <a:pPr>
                <a:lnSpc>
                  <a:spcPct val="150000"/>
                </a:lnSpc>
              </a:pP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内置</a:t>
              </a:r>
              <a:r>
                <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token</a:t>
              </a:r>
              <a:r>
                <a:rPr lang="zh-CN" altLang="en-US"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认证安全机制</a:t>
              </a:r>
              <a:endParaRPr lang="en-US"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endParaRPr>
            </a:p>
          </p:txBody>
        </p:sp>
        <p:sp>
          <p:nvSpPr>
            <p:cNvPr id="70" name="椭圆 69"/>
            <p:cNvSpPr/>
            <p:nvPr/>
          </p:nvSpPr>
          <p:spPr bwMode="auto">
            <a:xfrm>
              <a:off x="7982714" y="5133119"/>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1" name="椭圆 70"/>
            <p:cNvSpPr/>
            <p:nvPr/>
          </p:nvSpPr>
          <p:spPr bwMode="auto">
            <a:xfrm>
              <a:off x="7982714" y="5454411"/>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2" name="椭圆 71"/>
            <p:cNvSpPr/>
            <p:nvPr/>
          </p:nvSpPr>
          <p:spPr bwMode="auto">
            <a:xfrm>
              <a:off x="7982714" y="4811827"/>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73" name="椭圆 72"/>
            <p:cNvSpPr/>
            <p:nvPr/>
          </p:nvSpPr>
          <p:spPr bwMode="auto">
            <a:xfrm>
              <a:off x="7982714" y="5775703"/>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105" name="椭圆 104"/>
            <p:cNvSpPr/>
            <p:nvPr/>
          </p:nvSpPr>
          <p:spPr bwMode="auto">
            <a:xfrm>
              <a:off x="7982714" y="6096995"/>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grpSp>
        <p:nvGrpSpPr>
          <p:cNvPr id="3" name="组合 2"/>
          <p:cNvGrpSpPr/>
          <p:nvPr/>
        </p:nvGrpSpPr>
        <p:grpSpPr>
          <a:xfrm>
            <a:off x="1356319" y="3060390"/>
            <a:ext cx="2424176" cy="3718361"/>
            <a:chOff x="1195130" y="2970380"/>
            <a:chExt cx="2424176" cy="3718361"/>
          </a:xfrm>
        </p:grpSpPr>
        <p:sp>
          <p:nvSpPr>
            <p:cNvPr id="39" name="圆角矩形 38"/>
            <p:cNvSpPr/>
            <p:nvPr/>
          </p:nvSpPr>
          <p:spPr>
            <a:xfrm>
              <a:off x="1196380" y="2970380"/>
              <a:ext cx="1584590" cy="806279"/>
            </a:xfrm>
            <a:prstGeom prst="roundRect">
              <a:avLst>
                <a:gd name="adj" fmla="val 9565"/>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Picture 4" descr="E:\工作\其他\ppt\ppt_icon\7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4050" y="3059153"/>
              <a:ext cx="648000" cy="641179"/>
            </a:xfrm>
            <a:prstGeom prst="rect">
              <a:avLst/>
            </a:prstGeom>
            <a:noFill/>
            <a:extLst>
              <a:ext uri="{909E8E84-426E-40DD-AFC4-6F175D3DCCD1}">
                <a14:hiddenFill xmlns:a14="http://schemas.microsoft.com/office/drawing/2010/main">
                  <a:solidFill>
                    <a:srgbClr val="FFFFFF"/>
                  </a:solidFill>
                </a14:hiddenFill>
              </a:ext>
            </a:extLst>
          </p:spPr>
        </p:pic>
        <p:sp>
          <p:nvSpPr>
            <p:cNvPr id="49" name="AutoShape 19"/>
            <p:cNvSpPr>
              <a:spLocks noChangeArrowheads="1"/>
            </p:cNvSpPr>
            <p:nvPr/>
          </p:nvSpPr>
          <p:spPr bwMode="auto">
            <a:xfrm>
              <a:off x="1195130" y="3899080"/>
              <a:ext cx="1585840" cy="345160"/>
            </a:xfrm>
            <a:prstGeom prst="roundRect">
              <a:avLst>
                <a:gd name="adj" fmla="val 16667"/>
              </a:avLst>
            </a:prstGeom>
            <a:solidFill>
              <a:srgbClr val="DB7924"/>
            </a:solidFill>
            <a:ln>
              <a:noFill/>
            </a:ln>
            <a:effectLst/>
            <a:extLst/>
          </p:spPr>
          <p:txBody>
            <a:bodyPr wrap="none" lIns="90170" tIns="46990" rIns="90170" bIns="46990" anchor="ctr"/>
            <a:lstStyle/>
            <a:p>
              <a:pPr lvl="0" algn="ctr"/>
              <a:r>
                <a:rPr lang="zh-CN" altLang="en-US" sz="1600" dirty="0">
                  <a:solidFill>
                    <a:schemeClr val="bg1"/>
                  </a:solidFill>
                  <a:latin typeface="微软雅黑" panose="020B0503020204020204" pitchFamily="34" charset="-122"/>
                  <a:ea typeface="微软雅黑" panose="020B0503020204020204" pitchFamily="34" charset="-122"/>
                  <a:cs typeface="黑体"/>
                </a:rPr>
                <a:t>第三方</a:t>
              </a:r>
              <a:r>
                <a:rPr lang="en-US" altLang="zh-CN" sz="1600" dirty="0">
                  <a:solidFill>
                    <a:schemeClr val="bg1"/>
                  </a:solidFill>
                  <a:latin typeface="微软雅黑" panose="020B0503020204020204" pitchFamily="34" charset="-122"/>
                  <a:ea typeface="微软雅黑" panose="020B0503020204020204" pitchFamily="34" charset="-122"/>
                  <a:cs typeface="黑体"/>
                </a:rPr>
                <a:t>API</a:t>
              </a:r>
            </a:p>
          </p:txBody>
        </p:sp>
        <p:sp>
          <p:nvSpPr>
            <p:cNvPr id="50" name="椭圆 49"/>
            <p:cNvSpPr/>
            <p:nvPr/>
          </p:nvSpPr>
          <p:spPr bwMode="auto">
            <a:xfrm>
              <a:off x="1196380" y="4440362"/>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1" name="TextBox 50"/>
            <p:cNvSpPr txBox="1"/>
            <p:nvPr/>
          </p:nvSpPr>
          <p:spPr>
            <a:xfrm>
              <a:off x="1395230" y="4334250"/>
              <a:ext cx="2224076" cy="2354491"/>
            </a:xfrm>
            <a:prstGeom prst="rect">
              <a:avLst/>
            </a:prstGeom>
            <a:noFill/>
          </p:spPr>
          <p:txBody>
            <a:bodyPr wrap="square" rtlCol="0">
              <a:spAutoFit/>
            </a:bodyPr>
            <a:lstStyle/>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提供录像开始、结束的外部控制接口</a:t>
              </a:r>
            </a:p>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提供录像回放接口</a:t>
              </a:r>
            </a:p>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提供活跃录像检索接口</a:t>
              </a:r>
            </a:p>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提供历史录像检索接口</a:t>
              </a:r>
            </a:p>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提供录像日志检索接口</a:t>
              </a:r>
            </a:p>
            <a:p>
              <a:pPr>
                <a:lnSpc>
                  <a:spcPct val="150000"/>
                </a:lnSpc>
              </a:pPr>
              <a:r>
                <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cs typeface="黑体"/>
                </a:rPr>
                <a:t>提供录像模糊化触发接口</a:t>
              </a:r>
            </a:p>
          </p:txBody>
        </p:sp>
        <p:sp>
          <p:nvSpPr>
            <p:cNvPr id="52" name="椭圆 51"/>
            <p:cNvSpPr/>
            <p:nvPr/>
          </p:nvSpPr>
          <p:spPr bwMode="auto">
            <a:xfrm>
              <a:off x="1196380" y="6062420"/>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3" name="椭圆 52"/>
            <p:cNvSpPr/>
            <p:nvPr/>
          </p:nvSpPr>
          <p:spPr bwMode="auto">
            <a:xfrm>
              <a:off x="1196380" y="5079926"/>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4" name="椭圆 53"/>
            <p:cNvSpPr/>
            <p:nvPr/>
          </p:nvSpPr>
          <p:spPr bwMode="auto">
            <a:xfrm>
              <a:off x="1196380" y="5407424"/>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55" name="椭圆 54"/>
            <p:cNvSpPr/>
            <p:nvPr/>
          </p:nvSpPr>
          <p:spPr bwMode="auto">
            <a:xfrm>
              <a:off x="1196380" y="5734922"/>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106" name="椭圆 105"/>
            <p:cNvSpPr/>
            <p:nvPr/>
          </p:nvSpPr>
          <p:spPr bwMode="auto">
            <a:xfrm>
              <a:off x="1196380" y="6389916"/>
              <a:ext cx="160337" cy="158750"/>
            </a:xfrm>
            <a:prstGeom prst="ellipse">
              <a:avLst/>
            </a:prstGeom>
            <a:noFill/>
            <a:ln w="19050">
              <a:solidFill>
                <a:srgbClr val="DB7924"/>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spTree>
    <p:extLst>
      <p:ext uri="{BB962C8B-B14F-4D97-AF65-F5344CB8AC3E}">
        <p14:creationId xmlns:p14="http://schemas.microsoft.com/office/powerpoint/2010/main" val="37763265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396875" y="630120"/>
            <a:ext cx="9909345" cy="5518630"/>
          </a:xfrm>
          <a:prstGeom prst="roundRect">
            <a:avLst>
              <a:gd name="adj" fmla="val 982"/>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514" y="783394"/>
            <a:ext cx="9586065" cy="5212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08617" y="6193755"/>
            <a:ext cx="10313181" cy="380811"/>
          </a:xfrm>
          <a:prstGeom prst="rect">
            <a:avLst/>
          </a:prstGeom>
        </p:spPr>
        <p:txBody>
          <a:bodyPr wrap="square" lIns="102809" tIns="51404" rIns="102809" bIns="51404">
            <a:spAutoFit/>
          </a:bodyPr>
          <a:lstStyle/>
          <a:p>
            <a:r>
              <a:rPr lang="en-US" altLang="zh-CN" sz="1800" b="1" u="sng" dirty="0">
                <a:solidFill>
                  <a:srgbClr val="29AC91"/>
                </a:solidFill>
              </a:rPr>
              <a:t>https://</a:t>
            </a:r>
            <a:r>
              <a:rPr lang="en-US" altLang="zh-CN" sz="1800" b="1" u="sng" dirty="0" err="1">
                <a:solidFill>
                  <a:srgbClr val="29AC91"/>
                </a:solidFill>
              </a:rPr>
              <a:t>citrixready.citrix.com</a:t>
            </a:r>
            <a:r>
              <a:rPr lang="en-US" altLang="zh-CN" sz="1800" b="1" u="sng" dirty="0">
                <a:solidFill>
                  <a:srgbClr val="29AC91"/>
                </a:solidFill>
              </a:rPr>
              <a:t>/shanghai-</a:t>
            </a:r>
            <a:r>
              <a:rPr lang="en-US" altLang="zh-CN" sz="1800" b="1" u="sng" dirty="0" err="1">
                <a:solidFill>
                  <a:srgbClr val="29AC91"/>
                </a:solidFill>
              </a:rPr>
              <a:t>i</a:t>
            </a:r>
            <a:r>
              <a:rPr lang="en-US" altLang="zh-CN" sz="1800" b="1" u="sng" dirty="0">
                <a:solidFill>
                  <a:srgbClr val="29AC91"/>
                </a:solidFill>
              </a:rPr>
              <a:t>-search-software-co-ltd-</a:t>
            </a:r>
            <a:r>
              <a:rPr lang="en-US" altLang="zh-CN" sz="1800" b="1" u="sng" dirty="0" err="1">
                <a:solidFill>
                  <a:srgbClr val="29AC91"/>
                </a:solidFill>
              </a:rPr>
              <a:t>cn</a:t>
            </a:r>
            <a:r>
              <a:rPr lang="en-US" altLang="zh-CN" sz="1800" b="1" u="sng" dirty="0">
                <a:solidFill>
                  <a:srgbClr val="29AC91"/>
                </a:solidFill>
              </a:rPr>
              <a:t>/</a:t>
            </a:r>
            <a:r>
              <a:rPr lang="en-US" altLang="zh-CN" sz="1800" b="1" u="sng" dirty="0" err="1">
                <a:solidFill>
                  <a:srgbClr val="29AC91"/>
                </a:solidFill>
              </a:rPr>
              <a:t>cda</a:t>
            </a:r>
            <a:r>
              <a:rPr lang="en-US" altLang="zh-CN" sz="1800" b="1" u="sng" dirty="0">
                <a:solidFill>
                  <a:srgbClr val="29AC91"/>
                </a:solidFill>
              </a:rPr>
              <a:t>-cloud-desktop-auditor-</a:t>
            </a:r>
            <a:r>
              <a:rPr lang="en-US" altLang="zh-CN" sz="1800" b="1" u="sng" dirty="0" err="1">
                <a:solidFill>
                  <a:srgbClr val="29AC91"/>
                </a:solidFill>
              </a:rPr>
              <a:t>cn.html</a:t>
            </a:r>
            <a:endParaRPr lang="zh-CN" altLang="en-US" sz="1800" b="1" u="sng" dirty="0">
              <a:solidFill>
                <a:srgbClr val="29AC91"/>
              </a:solidFill>
            </a:endParaRPr>
          </a:p>
        </p:txBody>
      </p:sp>
      <p:sp>
        <p:nvSpPr>
          <p:cNvPr id="7"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8" name="Text Box 14"/>
          <p:cNvSpPr txBox="1">
            <a:spLocks noChangeArrowheads="1"/>
          </p:cNvSpPr>
          <p:nvPr/>
        </p:nvSpPr>
        <p:spPr bwMode="auto">
          <a:xfrm>
            <a:off x="288925" y="12700"/>
            <a:ext cx="21435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dirty="0">
                <a:solidFill>
                  <a:srgbClr val="29AC91"/>
                </a:solidFill>
                <a:latin typeface="Arial Unicode MS" pitchFamily="34" charset="-122"/>
                <a:ea typeface="Arial Unicode MS" pitchFamily="34" charset="-122"/>
                <a:cs typeface="Arial Unicode MS" pitchFamily="34" charset="-122"/>
                <a:sym typeface="Calibri" pitchFamily="34" charset="0"/>
              </a:rPr>
              <a:t>Citrix Ready</a:t>
            </a:r>
            <a:endParaRPr lang="zh-CN" altLang="en-US" sz="2800" b="1" dirty="0">
              <a:solidFill>
                <a:srgbClr val="29AC91"/>
              </a:solidFill>
              <a:latin typeface="Arial Unicode MS" pitchFamily="34" charset="-122"/>
              <a:ea typeface="Arial Unicode MS" pitchFamily="34" charset="-122"/>
              <a:cs typeface="Arial Unicode MS" pitchFamily="34" charset="-122"/>
              <a:sym typeface="Calibri" pitchFamily="34" charset="0"/>
            </a:endParaRPr>
          </a:p>
        </p:txBody>
      </p:sp>
    </p:spTree>
    <p:extLst>
      <p:ext uri="{BB962C8B-B14F-4D97-AF65-F5344CB8AC3E}">
        <p14:creationId xmlns:p14="http://schemas.microsoft.com/office/powerpoint/2010/main" val="29863405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1035190" y="782120"/>
            <a:ext cx="8730970" cy="5518630"/>
          </a:xfrm>
          <a:prstGeom prst="roundRect">
            <a:avLst>
              <a:gd name="adj" fmla="val 982"/>
            </a:avLst>
          </a:prstGeom>
          <a:solidFill>
            <a:srgbClr val="CAF2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Picture 2"/>
          <p:cNvPicPr>
            <a:picLocks noChangeAspect="1" noChangeArrowheads="1"/>
          </p:cNvPicPr>
          <p:nvPr/>
        </p:nvPicPr>
        <p:blipFill>
          <a:blip r:embed="rId2" cstate="print"/>
          <a:srcRect/>
          <a:stretch>
            <a:fillRect/>
          </a:stretch>
        </p:blipFill>
        <p:spPr bwMode="auto">
          <a:xfrm>
            <a:off x="1215210" y="937898"/>
            <a:ext cx="8370931" cy="5207074"/>
          </a:xfrm>
          <a:prstGeom prst="rect">
            <a:avLst/>
          </a:prstGeom>
          <a:noFill/>
          <a:ln w="9525">
            <a:noFill/>
            <a:miter lim="800000"/>
            <a:headEnd/>
            <a:tailEnd/>
          </a:ln>
        </p:spPr>
      </p:pic>
      <p:sp>
        <p:nvSpPr>
          <p:cNvPr id="6" name="AutoShape 13"/>
          <p:cNvSpPr>
            <a:spLocks noChangeArrowheads="1"/>
          </p:cNvSpPr>
          <p:nvPr/>
        </p:nvSpPr>
        <p:spPr bwMode="auto">
          <a:xfrm>
            <a:off x="396875" y="0"/>
            <a:ext cx="431800" cy="73025"/>
          </a:xfrm>
          <a:prstGeom prst="flowChartProcess">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solidFill>
                <a:srgbClr val="29AC91"/>
              </a:solidFill>
            </a:endParaRPr>
          </a:p>
        </p:txBody>
      </p:sp>
      <p:sp>
        <p:nvSpPr>
          <p:cNvPr id="7" name="Text Box 14"/>
          <p:cNvSpPr txBox="1">
            <a:spLocks noChangeArrowheads="1"/>
          </p:cNvSpPr>
          <p:nvPr/>
        </p:nvSpPr>
        <p:spPr bwMode="auto">
          <a:xfrm>
            <a:off x="288925" y="12700"/>
            <a:ext cx="25250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altLang="zh-CN" sz="2800" b="1" dirty="0">
                <a:solidFill>
                  <a:srgbClr val="29AC91"/>
                </a:solidFill>
                <a:latin typeface="Arial Unicode MS" pitchFamily="34" charset="-122"/>
                <a:ea typeface="Arial Unicode MS" pitchFamily="34" charset="-122"/>
                <a:cs typeface="Arial Unicode MS" pitchFamily="34" charset="-122"/>
                <a:sym typeface="Calibri" pitchFamily="34" charset="0"/>
              </a:rPr>
              <a:t>Huawei Ready</a:t>
            </a:r>
            <a:endParaRPr lang="zh-CN" altLang="en-US" sz="2800" b="1" dirty="0">
              <a:solidFill>
                <a:srgbClr val="29AC91"/>
              </a:solidFill>
              <a:latin typeface="Arial Unicode MS" pitchFamily="34" charset="-122"/>
              <a:ea typeface="Arial Unicode MS" pitchFamily="34" charset="-122"/>
              <a:cs typeface="Arial Unicode MS" pitchFamily="34" charset="-122"/>
              <a:sym typeface="Calibri" pitchFamily="34" charset="0"/>
            </a:endParaRPr>
          </a:p>
        </p:txBody>
      </p:sp>
    </p:spTree>
    <p:extLst>
      <p:ext uri="{BB962C8B-B14F-4D97-AF65-F5344CB8AC3E}">
        <p14:creationId xmlns:p14="http://schemas.microsoft.com/office/powerpoint/2010/main" val="22352724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2"/>
          <p:cNvSpPr>
            <a:spLocks noChangeArrowheads="1"/>
          </p:cNvSpPr>
          <p:nvPr/>
        </p:nvSpPr>
        <p:spPr bwMode="auto">
          <a:xfrm flipH="1">
            <a:off x="2948391" y="3302188"/>
            <a:ext cx="5139953" cy="753011"/>
          </a:xfrm>
          <a:prstGeom prst="homePlate">
            <a:avLst>
              <a:gd name="adj" fmla="val 45569"/>
            </a:avLst>
          </a:prstGeom>
          <a:solidFill>
            <a:srgbClr val="29AC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5" name="Oval 3"/>
          <p:cNvSpPr>
            <a:spLocks noChangeArrowheads="1"/>
          </p:cNvSpPr>
          <p:nvPr/>
        </p:nvSpPr>
        <p:spPr bwMode="auto">
          <a:xfrm>
            <a:off x="3272809" y="3389063"/>
            <a:ext cx="580681" cy="579260"/>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29AC91"/>
                  </a:solidFill>
                </a:ln>
                <a:solidFill>
                  <a:srgbClr val="29AC91"/>
                </a:solidFill>
              </a:rPr>
              <a:t>3</a:t>
            </a:r>
            <a:endParaRPr lang="zh-CN" altLang="en-US" sz="2400" dirty="0">
              <a:ln>
                <a:solidFill>
                  <a:srgbClr val="29AC91"/>
                </a:solidFill>
              </a:ln>
              <a:solidFill>
                <a:srgbClr val="29AC91"/>
              </a:solidFill>
            </a:endParaRPr>
          </a:p>
        </p:txBody>
      </p:sp>
      <p:sp>
        <p:nvSpPr>
          <p:cNvPr id="30" name="AutoShape 13"/>
          <p:cNvSpPr>
            <a:spLocks noChangeArrowheads="1"/>
          </p:cNvSpPr>
          <p:nvPr/>
        </p:nvSpPr>
        <p:spPr bwMode="auto">
          <a:xfrm>
            <a:off x="396875" y="0"/>
            <a:ext cx="431800" cy="73025"/>
          </a:xfrm>
          <a:prstGeom prst="flowChartProcess">
            <a:avLst/>
          </a:prstGeom>
          <a:solidFill>
            <a:srgbClr val="4D4D4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1" name="Text Box 14"/>
          <p:cNvSpPr txBox="1">
            <a:spLocks noChangeArrowheads="1"/>
          </p:cNvSpPr>
          <p:nvPr/>
        </p:nvSpPr>
        <p:spPr bwMode="auto">
          <a:xfrm>
            <a:off x="288925" y="12700"/>
            <a:ext cx="1878013"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a:solidFill>
                  <a:srgbClr val="4D4D4D"/>
                </a:solidFill>
                <a:latin typeface="Arial Unicode MS" pitchFamily="34" charset="-122"/>
                <a:ea typeface="Arial Unicode MS" pitchFamily="34" charset="-122"/>
                <a:cs typeface="Arial Unicode MS" pitchFamily="34" charset="-122"/>
              </a:rPr>
              <a:t>CONTENTS</a:t>
            </a:r>
          </a:p>
          <a:p>
            <a:pPr eaLnBrk="1" hangingPunct="1"/>
            <a:r>
              <a:rPr lang="zh-CN" altLang="en-US" sz="2800" b="1">
                <a:solidFill>
                  <a:srgbClr val="4D4D4D"/>
                </a:solidFill>
                <a:latin typeface="黑体" pitchFamily="49" charset="-122"/>
                <a:ea typeface="黑体" pitchFamily="49" charset="-122"/>
              </a:rPr>
              <a:t>目录</a:t>
            </a:r>
          </a:p>
        </p:txBody>
      </p:sp>
      <p:sp>
        <p:nvSpPr>
          <p:cNvPr id="32" name="AutoShape 15"/>
          <p:cNvSpPr>
            <a:spLocks noChangeArrowheads="1"/>
          </p:cNvSpPr>
          <p:nvPr/>
        </p:nvSpPr>
        <p:spPr bwMode="auto">
          <a:xfrm flipH="1">
            <a:off x="3800001" y="1796166"/>
            <a:ext cx="4120953" cy="753011"/>
          </a:xfrm>
          <a:prstGeom prst="homePlate">
            <a:avLst>
              <a:gd name="adj" fmla="val 45960"/>
            </a:avLst>
          </a:prstGeom>
          <a:solidFill>
            <a:srgbClr val="348D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3" name="Oval 16"/>
          <p:cNvSpPr>
            <a:spLocks noChangeArrowheads="1"/>
          </p:cNvSpPr>
          <p:nvPr/>
        </p:nvSpPr>
        <p:spPr bwMode="auto">
          <a:xfrm>
            <a:off x="4140534" y="1883041"/>
            <a:ext cx="580681" cy="579260"/>
          </a:xfrm>
          <a:prstGeom prst="ellipse">
            <a:avLst/>
          </a:prstGeom>
          <a:solidFill>
            <a:schemeClr val="bg1"/>
          </a:solidFill>
          <a:ln>
            <a:noFill/>
          </a:ln>
          <a:effectLst/>
          <a:extLst>
            <a:ext uri="{91240B29-F687-4F45-9708-019B960494DF}">
              <a14:hiddenLine xmlns:a14="http://schemas.microsoft.com/office/drawing/2010/main" w="952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348DC5"/>
                  </a:solidFill>
                </a:ln>
                <a:solidFill>
                  <a:srgbClr val="348DC5"/>
                </a:solidFill>
              </a:rPr>
              <a:t>1</a:t>
            </a:r>
            <a:endParaRPr lang="zh-CN" altLang="en-US" sz="2400" dirty="0">
              <a:ln>
                <a:solidFill>
                  <a:srgbClr val="348DC5"/>
                </a:solidFill>
              </a:ln>
              <a:solidFill>
                <a:srgbClr val="348DC5"/>
              </a:solidFill>
            </a:endParaRPr>
          </a:p>
        </p:txBody>
      </p:sp>
      <p:sp>
        <p:nvSpPr>
          <p:cNvPr id="34" name="矩形 21"/>
          <p:cNvSpPr>
            <a:spLocks noChangeArrowheads="1"/>
          </p:cNvSpPr>
          <p:nvPr/>
        </p:nvSpPr>
        <p:spPr bwMode="auto">
          <a:xfrm>
            <a:off x="4465041" y="1962394"/>
            <a:ext cx="2189724"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行业需求分析</a:t>
            </a:r>
          </a:p>
        </p:txBody>
      </p:sp>
      <p:sp>
        <p:nvSpPr>
          <p:cNvPr id="35" name="AutoShape 19"/>
          <p:cNvSpPr>
            <a:spLocks noChangeArrowheads="1"/>
          </p:cNvSpPr>
          <p:nvPr/>
        </p:nvSpPr>
        <p:spPr bwMode="auto">
          <a:xfrm flipH="1">
            <a:off x="1813196" y="2549177"/>
            <a:ext cx="6329409" cy="753011"/>
          </a:xfrm>
          <a:prstGeom prst="homePlate">
            <a:avLst>
              <a:gd name="adj" fmla="val 43350"/>
            </a:avLst>
          </a:prstGeom>
          <a:solidFill>
            <a:srgbClr val="DA4C3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36" name="Oval 20"/>
          <p:cNvSpPr>
            <a:spLocks noChangeArrowheads="1"/>
          </p:cNvSpPr>
          <p:nvPr/>
        </p:nvSpPr>
        <p:spPr bwMode="auto">
          <a:xfrm>
            <a:off x="2156940" y="2636052"/>
            <a:ext cx="580680" cy="579261"/>
          </a:xfrm>
          <a:prstGeom prst="ellipse">
            <a:avLst/>
          </a:prstGeom>
          <a:solidFill>
            <a:schemeClr val="bg1"/>
          </a:solidFill>
          <a:ln>
            <a:noFill/>
          </a:ln>
          <a:effectLst/>
          <a:extLst>
            <a:ext uri="{91240B29-F687-4F45-9708-019B960494DF}">
              <a14:hiddenLine xmlns:a14="http://schemas.microsoft.com/office/drawing/2010/main" w="9525" cap="flat" cmpd="sng">
                <a:solidFill>
                  <a:schemeClr val="tx1"/>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defRPr/>
            </a:pPr>
            <a:r>
              <a:rPr lang="en-US" altLang="zh-CN" sz="2400" dirty="0">
                <a:ln>
                  <a:solidFill>
                    <a:srgbClr val="DA4C3C"/>
                  </a:solidFill>
                </a:ln>
                <a:solidFill>
                  <a:srgbClr val="DA4C3C"/>
                </a:solidFill>
              </a:rPr>
              <a:t>2</a:t>
            </a:r>
            <a:endParaRPr lang="zh-CN" altLang="en-US" sz="2400" dirty="0">
              <a:ln>
                <a:solidFill>
                  <a:srgbClr val="DA4C3C"/>
                </a:solidFill>
              </a:ln>
              <a:solidFill>
                <a:srgbClr val="DA4C3C"/>
              </a:solidFill>
            </a:endParaRPr>
          </a:p>
        </p:txBody>
      </p:sp>
      <p:sp>
        <p:nvSpPr>
          <p:cNvPr id="37" name="矩形 30"/>
          <p:cNvSpPr>
            <a:spLocks noChangeArrowheads="1"/>
          </p:cNvSpPr>
          <p:nvPr/>
        </p:nvSpPr>
        <p:spPr bwMode="auto">
          <a:xfrm>
            <a:off x="2182127" y="2715405"/>
            <a:ext cx="4188387"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柜面交易监控解决方案介绍</a:t>
            </a:r>
          </a:p>
        </p:txBody>
      </p:sp>
      <p:sp>
        <p:nvSpPr>
          <p:cNvPr id="38" name="矩形 33"/>
          <p:cNvSpPr>
            <a:spLocks noChangeArrowheads="1"/>
          </p:cNvSpPr>
          <p:nvPr/>
        </p:nvSpPr>
        <p:spPr bwMode="auto">
          <a:xfrm>
            <a:off x="3567617" y="3468416"/>
            <a:ext cx="2856570" cy="420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dirty="0">
                <a:solidFill>
                  <a:schemeClr val="bg1"/>
                </a:solidFill>
                <a:latin typeface="微软雅黑" pitchFamily="34" charset="-122"/>
                <a:ea typeface="微软雅黑" pitchFamily="34" charset="-122"/>
                <a:sym typeface="微软雅黑" pitchFamily="34" charset="-122"/>
              </a:rPr>
              <a:t>监控中心功能介绍</a:t>
            </a:r>
          </a:p>
        </p:txBody>
      </p:sp>
      <p:sp>
        <p:nvSpPr>
          <p:cNvPr id="39" name="AutoShape 5"/>
          <p:cNvSpPr>
            <a:spLocks noChangeArrowheads="1"/>
          </p:cNvSpPr>
          <p:nvPr/>
        </p:nvSpPr>
        <p:spPr bwMode="auto">
          <a:xfrm flipH="1">
            <a:off x="3600475" y="4055199"/>
            <a:ext cx="4714746" cy="753011"/>
          </a:xfrm>
          <a:prstGeom prst="homePlate">
            <a:avLst>
              <a:gd name="adj" fmla="val 39625"/>
            </a:avLst>
          </a:prstGeom>
          <a:solidFill>
            <a:srgbClr val="DB7924"/>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40" name="矩形 33"/>
          <p:cNvSpPr>
            <a:spLocks noChangeArrowheads="1"/>
          </p:cNvSpPr>
          <p:nvPr/>
        </p:nvSpPr>
        <p:spPr bwMode="auto">
          <a:xfrm>
            <a:off x="4165007" y="4221427"/>
            <a:ext cx="2525020" cy="420555"/>
          </a:xfrm>
          <a:prstGeom prst="rect">
            <a:avLst/>
          </a:prstGeom>
          <a:noFill/>
          <a:ln>
            <a:no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1208" tIns="40604" rIns="81208" bIns="40604">
            <a:spAutoFit/>
          </a:bodyPr>
          <a:lstStyle/>
          <a:p>
            <a:pPr algn="r"/>
            <a:r>
              <a:rPr lang="zh-CN" altLang="en-US" sz="2200" b="1" u="sng" dirty="0">
                <a:solidFill>
                  <a:schemeClr val="bg1"/>
                </a:solidFill>
                <a:latin typeface="微软雅黑" pitchFamily="34" charset="-122"/>
                <a:ea typeface="微软雅黑" pitchFamily="34" charset="-122"/>
                <a:sym typeface="微软雅黑" pitchFamily="34" charset="-122"/>
              </a:rPr>
              <a:t>部署</a:t>
            </a:r>
            <a:r>
              <a:rPr lang="zh-CN" altLang="en-US" sz="2200" b="1" u="sng" dirty="0" smtClean="0">
                <a:solidFill>
                  <a:schemeClr val="bg1"/>
                </a:solidFill>
                <a:latin typeface="微软雅黑" pitchFamily="34" charset="-122"/>
                <a:ea typeface="微软雅黑" pitchFamily="34" charset="-122"/>
                <a:sym typeface="微软雅黑" pitchFamily="34" charset="-122"/>
              </a:rPr>
              <a:t>方案及案例</a:t>
            </a:r>
            <a:endParaRPr lang="zh-CN" altLang="en-US" sz="2200" b="1" u="sng" dirty="0">
              <a:solidFill>
                <a:schemeClr val="bg1"/>
              </a:solidFill>
              <a:latin typeface="微软雅黑" pitchFamily="34" charset="-122"/>
              <a:ea typeface="微软雅黑" pitchFamily="34" charset="-122"/>
              <a:sym typeface="微软雅黑" pitchFamily="34" charset="-122"/>
            </a:endParaRPr>
          </a:p>
        </p:txBody>
      </p:sp>
      <p:sp>
        <p:nvSpPr>
          <p:cNvPr id="41" name="Oval 16"/>
          <p:cNvSpPr>
            <a:spLocks noChangeArrowheads="1"/>
          </p:cNvSpPr>
          <p:nvPr/>
        </p:nvSpPr>
        <p:spPr bwMode="auto">
          <a:xfrm>
            <a:off x="3894785" y="4142301"/>
            <a:ext cx="580680" cy="578806"/>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2400">
                <a:solidFill>
                  <a:srgbClr val="DB7924"/>
                </a:solidFill>
              </a:rPr>
              <a:t>4</a:t>
            </a:r>
            <a:endParaRPr lang="zh-CN" altLang="en-US" sz="2400">
              <a:solidFill>
                <a:srgbClr val="DB7924"/>
              </a:solidFill>
            </a:endParaRPr>
          </a:p>
        </p:txBody>
      </p:sp>
      <p:pic>
        <p:nvPicPr>
          <p:cNvPr id="42" name="Picture 25" descr="E:\工作\其他\ppt\ppt_icon\5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820" y="1107857"/>
            <a:ext cx="3978593" cy="4742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432627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67227" y="951494"/>
            <a:ext cx="5068463" cy="3594061"/>
          </a:xfrm>
          <a:prstGeom prst="rect">
            <a:avLst/>
          </a:prstGeom>
          <a:noFill/>
        </p:spPr>
        <p:txBody>
          <a:bodyPr wrap="square" lIns="102870" tIns="51435" rIns="102870" bIns="51435" rtlCol="0">
            <a:spAutoFit/>
          </a:bodyPr>
          <a:lstStyle/>
          <a:p>
            <a:pPr>
              <a:lnSpc>
                <a:spcPct val="120000"/>
              </a:lnSpc>
            </a:pPr>
            <a:r>
              <a:rPr kumimoji="1" lang="zh-CN" altLang="en-US" sz="1800" dirty="0">
                <a:latin typeface="微软雅黑" pitchFamily="34" charset="-122"/>
                <a:ea typeface="微软雅黑" pitchFamily="34" charset="-122"/>
                <a:cs typeface="微软雅黑"/>
              </a:rPr>
              <a:t>据法制</a:t>
            </a:r>
            <a:r>
              <a:rPr kumimoji="1" lang="zh-CN" altLang="en-US" sz="1800" dirty="0" smtClean="0">
                <a:latin typeface="微软雅黑" pitchFamily="34" charset="-122"/>
                <a:ea typeface="微软雅黑" pitchFamily="34" charset="-122"/>
                <a:cs typeface="微软雅黑"/>
              </a:rPr>
              <a:t>日报报道，宁某于</a:t>
            </a:r>
            <a:r>
              <a:rPr kumimoji="1" lang="en-US" altLang="zh-CN" sz="1800" dirty="0">
                <a:latin typeface="微软雅黑" pitchFamily="34" charset="-122"/>
                <a:ea typeface="微软雅黑" pitchFamily="34" charset="-122"/>
                <a:cs typeface="微软雅黑"/>
              </a:rPr>
              <a:t>2011</a:t>
            </a:r>
            <a:r>
              <a:rPr kumimoji="1" lang="zh-CN" altLang="en-US" sz="1800" dirty="0">
                <a:latin typeface="微软雅黑" pitchFamily="34" charset="-122"/>
                <a:ea typeface="微软雅黑" pitchFamily="34" charset="-122"/>
                <a:cs typeface="微软雅黑"/>
              </a:rPr>
              <a:t>年</a:t>
            </a:r>
            <a:r>
              <a:rPr kumimoji="1" lang="en-US" altLang="zh-CN" sz="1800" dirty="0">
                <a:latin typeface="微软雅黑" pitchFamily="34" charset="-122"/>
                <a:ea typeface="微软雅黑" pitchFamily="34" charset="-122"/>
                <a:cs typeface="微软雅黑"/>
              </a:rPr>
              <a:t>3</a:t>
            </a:r>
            <a:r>
              <a:rPr kumimoji="1" lang="zh-CN" altLang="en-US" sz="1800" dirty="0">
                <a:latin typeface="微软雅黑" pitchFamily="34" charset="-122"/>
                <a:ea typeface="微软雅黑" pitchFamily="34" charset="-122"/>
                <a:cs typeface="微软雅黑"/>
              </a:rPr>
              <a:t>月</a:t>
            </a:r>
            <a:r>
              <a:rPr kumimoji="1" lang="en-US" altLang="zh-CN" sz="1800" dirty="0">
                <a:latin typeface="微软雅黑" pitchFamily="34" charset="-122"/>
                <a:ea typeface="微软雅黑" pitchFamily="34" charset="-122"/>
                <a:cs typeface="微软雅黑"/>
              </a:rPr>
              <a:t>16</a:t>
            </a:r>
            <a:r>
              <a:rPr kumimoji="1" lang="zh-CN" altLang="en-US" sz="1800" dirty="0">
                <a:latin typeface="微软雅黑" pitchFamily="34" charset="-122"/>
                <a:ea typeface="微软雅黑" pitchFamily="34" charset="-122"/>
                <a:cs typeface="微软雅黑"/>
              </a:rPr>
              <a:t>日到</a:t>
            </a:r>
            <a:r>
              <a:rPr kumimoji="1" lang="zh-CN" altLang="en-US" sz="1800" dirty="0" smtClean="0">
                <a:latin typeface="微软雅黑" pitchFamily="34" charset="-122"/>
                <a:ea typeface="微软雅黑" pitchFamily="34" charset="-122"/>
                <a:cs typeface="微软雅黑"/>
              </a:rPr>
              <a:t>建行办</a:t>
            </a:r>
            <a:r>
              <a:rPr kumimoji="1" lang="zh-CN" altLang="en-US" sz="1800" dirty="0">
                <a:latin typeface="微软雅黑" pitchFamily="34" charset="-122"/>
                <a:ea typeface="微软雅黑" pitchFamily="34" charset="-122"/>
                <a:cs typeface="微软雅黑"/>
              </a:rPr>
              <a:t>理大额存款业务，结果却被银行误导购买了东北证券</a:t>
            </a:r>
            <a:r>
              <a:rPr kumimoji="1" lang="en-US" altLang="zh-CN" sz="1800" dirty="0">
                <a:latin typeface="微软雅黑" pitchFamily="34" charset="-122"/>
                <a:ea typeface="微软雅黑" pitchFamily="34" charset="-122"/>
                <a:cs typeface="微软雅黑"/>
              </a:rPr>
              <a:t>3</a:t>
            </a:r>
            <a:r>
              <a:rPr kumimoji="1" lang="zh-CN" altLang="en-US" sz="1800" dirty="0">
                <a:latin typeface="微软雅黑" pitchFamily="34" charset="-122"/>
                <a:ea typeface="微软雅黑" pitchFamily="34" charset="-122"/>
                <a:cs typeface="微软雅黑"/>
              </a:rPr>
              <a:t>号理财产品。一年后</a:t>
            </a:r>
            <a:r>
              <a:rPr kumimoji="1" lang="en-US" altLang="zh-CN" sz="1800" dirty="0">
                <a:latin typeface="微软雅黑" pitchFamily="34" charset="-122"/>
                <a:ea typeface="微软雅黑" pitchFamily="34" charset="-122"/>
                <a:cs typeface="微软雅黑"/>
              </a:rPr>
              <a:t>80</a:t>
            </a:r>
            <a:r>
              <a:rPr kumimoji="1" lang="zh-CN" altLang="en-US" sz="1800" dirty="0">
                <a:latin typeface="微软雅黑" pitchFamily="34" charset="-122"/>
                <a:ea typeface="微软雅黑" pitchFamily="34" charset="-122"/>
                <a:cs typeface="微软雅黑"/>
              </a:rPr>
              <a:t>万元亏损了</a:t>
            </a:r>
            <a:r>
              <a:rPr kumimoji="1" lang="en-US" altLang="zh-CN" sz="1800" dirty="0" smtClean="0">
                <a:latin typeface="微软雅黑" pitchFamily="34" charset="-122"/>
                <a:ea typeface="微软雅黑" pitchFamily="34" charset="-122"/>
                <a:cs typeface="微软雅黑"/>
              </a:rPr>
              <a:t>30</a:t>
            </a:r>
            <a:r>
              <a:rPr kumimoji="1" lang="zh-CN" altLang="en-US" sz="1800" dirty="0" smtClean="0">
                <a:latin typeface="微软雅黑" pitchFamily="34" charset="-122"/>
                <a:ea typeface="微软雅黑" pitchFamily="34" charset="-122"/>
                <a:cs typeface="微软雅黑"/>
              </a:rPr>
              <a:t>万元</a:t>
            </a:r>
            <a:r>
              <a:rPr kumimoji="1" lang="zh-CN" altLang="en-US" sz="1800" dirty="0">
                <a:latin typeface="微软雅黑" pitchFamily="34" charset="-122"/>
                <a:ea typeface="微软雅黑" pitchFamily="34" charset="-122"/>
                <a:cs typeface="微软雅黑"/>
              </a:rPr>
              <a:t>，亏损幅度达</a:t>
            </a:r>
            <a:r>
              <a:rPr kumimoji="1" lang="en-US" altLang="zh-CN" sz="1800" dirty="0">
                <a:latin typeface="微软雅黑" pitchFamily="34" charset="-122"/>
                <a:ea typeface="微软雅黑" pitchFamily="34" charset="-122"/>
                <a:cs typeface="微软雅黑"/>
              </a:rPr>
              <a:t>35%</a:t>
            </a:r>
            <a:r>
              <a:rPr kumimoji="1" lang="zh-CN" altLang="en-US" sz="1800" dirty="0" smtClean="0">
                <a:latin typeface="微软雅黑" pitchFamily="34" charset="-122"/>
                <a:ea typeface="微软雅黑" pitchFamily="34" charset="-122"/>
                <a:cs typeface="微软雅黑"/>
              </a:rPr>
              <a:t>。</a:t>
            </a:r>
            <a:endParaRPr kumimoji="1" lang="en-US" altLang="zh-CN" sz="1800" dirty="0" smtClean="0">
              <a:latin typeface="微软雅黑" pitchFamily="34" charset="-122"/>
              <a:ea typeface="微软雅黑" pitchFamily="34" charset="-122"/>
              <a:cs typeface="微软雅黑"/>
            </a:endParaRPr>
          </a:p>
          <a:p>
            <a:pPr>
              <a:lnSpc>
                <a:spcPct val="120000"/>
              </a:lnSpc>
            </a:pPr>
            <a:endParaRPr kumimoji="1" lang="en-US" altLang="zh-CN" dirty="0">
              <a:latin typeface="微软雅黑" pitchFamily="34" charset="-122"/>
              <a:ea typeface="微软雅黑" pitchFamily="34" charset="-122"/>
              <a:cs typeface="宋体"/>
            </a:endParaRPr>
          </a:p>
          <a:p>
            <a:pPr>
              <a:lnSpc>
                <a:spcPct val="120000"/>
              </a:lnSpc>
            </a:pPr>
            <a:r>
              <a:rPr kumimoji="1" lang="zh-CN" altLang="en-US" sz="1600" dirty="0" smtClean="0">
                <a:latin typeface="微软雅黑" pitchFamily="34" charset="-122"/>
                <a:ea typeface="微软雅黑" pitchFamily="34" charset="-122"/>
                <a:cs typeface="宋体"/>
              </a:rPr>
              <a:t>宁</a:t>
            </a:r>
            <a:r>
              <a:rPr kumimoji="1" lang="zh-CN" altLang="en-US" sz="1600" dirty="0">
                <a:latin typeface="微软雅黑" pitchFamily="34" charset="-122"/>
                <a:ea typeface="微软雅黑" pitchFamily="34" charset="-122"/>
                <a:cs typeface="宋体"/>
              </a:rPr>
              <a:t>某描述了当时的情景：她到银行办理定期存款，称可以是半年的或者一年的，是为儿子买房准备急用的。银行工作人员要她存另一种，说这种收益比那些定期的高，那些收益都赶不上通货膨胀。人家让她在哪签字她就在哪签字。后来发生纠纷时宁某找到银行，银行工作人员说她当时买的是理财产品，是券商推出的。</a:t>
            </a:r>
          </a:p>
        </p:txBody>
      </p:sp>
      <p:sp>
        <p:nvSpPr>
          <p:cNvPr id="3" name="文本框 2"/>
          <p:cNvSpPr txBox="1"/>
          <p:nvPr/>
        </p:nvSpPr>
        <p:spPr>
          <a:xfrm>
            <a:off x="524383" y="4995605"/>
            <a:ext cx="9781837" cy="1525802"/>
          </a:xfrm>
          <a:prstGeom prst="rect">
            <a:avLst/>
          </a:prstGeom>
          <a:noFill/>
        </p:spPr>
        <p:txBody>
          <a:bodyPr wrap="square" lIns="102870" tIns="51435" rIns="102870" bIns="51435" rtlCol="0">
            <a:spAutoFit/>
          </a:bodyPr>
          <a:lstStyle/>
          <a:p>
            <a:pPr>
              <a:lnSpc>
                <a:spcPct val="120000"/>
              </a:lnSpc>
            </a:pPr>
            <a:r>
              <a:rPr kumimoji="1" lang="zh-CN" altLang="en-US" sz="1600" dirty="0">
                <a:latin typeface="微软雅黑" pitchFamily="34" charset="-122"/>
                <a:ea typeface="微软雅黑" pitchFamily="34" charset="-122"/>
                <a:cs typeface="宋体"/>
              </a:rPr>
              <a:t>据了解，与宁某有类似经历的人还有另外</a:t>
            </a:r>
            <a:r>
              <a:rPr kumimoji="1" lang="en-US" altLang="zh-CN" sz="1600" dirty="0">
                <a:latin typeface="微软雅黑" pitchFamily="34" charset="-122"/>
                <a:ea typeface="微软雅黑" pitchFamily="34" charset="-122"/>
                <a:cs typeface="宋体"/>
              </a:rPr>
              <a:t>3</a:t>
            </a:r>
            <a:r>
              <a:rPr kumimoji="1" lang="zh-CN" altLang="en-US" sz="1600" dirty="0">
                <a:latin typeface="微软雅黑" pitchFamily="34" charset="-122"/>
                <a:ea typeface="微软雅黑" pitchFamily="34" charset="-122"/>
                <a:cs typeface="宋体"/>
              </a:rPr>
              <a:t>人。齐某等</a:t>
            </a:r>
            <a:r>
              <a:rPr kumimoji="1" lang="en-US" altLang="zh-CN" sz="1600" dirty="0">
                <a:latin typeface="微软雅黑" pitchFamily="34" charset="-122"/>
                <a:ea typeface="微软雅黑" pitchFamily="34" charset="-122"/>
                <a:cs typeface="宋体"/>
              </a:rPr>
              <a:t>4</a:t>
            </a:r>
            <a:r>
              <a:rPr kumimoji="1" lang="zh-CN" altLang="en-US" sz="1600" dirty="0">
                <a:latin typeface="微软雅黑" pitchFamily="34" charset="-122"/>
                <a:ea typeface="微软雅黑" pitchFamily="34" charset="-122"/>
                <a:cs typeface="宋体"/>
              </a:rPr>
              <a:t>人曾经于</a:t>
            </a:r>
            <a:r>
              <a:rPr kumimoji="1" lang="en-US" altLang="zh-CN" sz="1600" dirty="0">
                <a:latin typeface="微软雅黑" pitchFamily="34" charset="-122"/>
                <a:ea typeface="微软雅黑" pitchFamily="34" charset="-122"/>
                <a:cs typeface="宋体"/>
              </a:rPr>
              <a:t>2011</a:t>
            </a:r>
            <a:r>
              <a:rPr kumimoji="1" lang="zh-CN" altLang="en-US" sz="1600" dirty="0">
                <a:latin typeface="微软雅黑" pitchFamily="34" charset="-122"/>
                <a:ea typeface="微软雅黑" pitchFamily="34" charset="-122"/>
                <a:cs typeface="宋体"/>
              </a:rPr>
              <a:t>年</a:t>
            </a:r>
            <a:r>
              <a:rPr kumimoji="1" lang="en-US" altLang="zh-CN" sz="1600" dirty="0">
                <a:latin typeface="微软雅黑" pitchFamily="34" charset="-122"/>
                <a:ea typeface="微软雅黑" pitchFamily="34" charset="-122"/>
                <a:cs typeface="宋体"/>
              </a:rPr>
              <a:t>12</a:t>
            </a:r>
            <a:r>
              <a:rPr kumimoji="1" lang="zh-CN" altLang="en-US" sz="1600" dirty="0">
                <a:latin typeface="微软雅黑" pitchFamily="34" charset="-122"/>
                <a:ea typeface="微软雅黑" pitchFamily="34" charset="-122"/>
                <a:cs typeface="宋体"/>
              </a:rPr>
              <a:t>月</a:t>
            </a:r>
            <a:r>
              <a:rPr kumimoji="1" lang="en-US" altLang="zh-CN" sz="1600" dirty="0">
                <a:latin typeface="微软雅黑" pitchFamily="34" charset="-122"/>
                <a:ea typeface="微软雅黑" pitchFamily="34" charset="-122"/>
                <a:cs typeface="宋体"/>
              </a:rPr>
              <a:t>6</a:t>
            </a:r>
            <a:r>
              <a:rPr kumimoji="1" lang="zh-CN" altLang="en-US" sz="1600" dirty="0">
                <a:latin typeface="微软雅黑" pitchFamily="34" charset="-122"/>
                <a:ea typeface="微软雅黑" pitchFamily="34" charset="-122"/>
                <a:cs typeface="宋体"/>
              </a:rPr>
              <a:t>日向白城银监分局书面投诉。白城银监分局于</a:t>
            </a:r>
            <a:r>
              <a:rPr kumimoji="1" lang="en-US" altLang="zh-CN" sz="1600" dirty="0">
                <a:latin typeface="微软雅黑" pitchFamily="34" charset="-122"/>
                <a:ea typeface="微软雅黑" pitchFamily="34" charset="-122"/>
                <a:cs typeface="宋体"/>
              </a:rPr>
              <a:t>2012</a:t>
            </a:r>
            <a:r>
              <a:rPr kumimoji="1" lang="zh-CN" altLang="en-US" sz="1600" dirty="0">
                <a:latin typeface="微软雅黑" pitchFamily="34" charset="-122"/>
                <a:ea typeface="微软雅黑" pitchFamily="34" charset="-122"/>
                <a:cs typeface="宋体"/>
              </a:rPr>
              <a:t>年</a:t>
            </a:r>
            <a:r>
              <a:rPr kumimoji="1" lang="en-US" altLang="zh-CN" sz="1600" dirty="0">
                <a:latin typeface="微软雅黑" pitchFamily="34" charset="-122"/>
                <a:ea typeface="微软雅黑" pitchFamily="34" charset="-122"/>
                <a:cs typeface="宋体"/>
              </a:rPr>
              <a:t>1</a:t>
            </a:r>
            <a:r>
              <a:rPr kumimoji="1" lang="zh-CN" altLang="en-US" sz="1600" dirty="0">
                <a:latin typeface="微软雅黑" pitchFamily="34" charset="-122"/>
                <a:ea typeface="微软雅黑" pitchFamily="34" charset="-122"/>
                <a:cs typeface="宋体"/>
              </a:rPr>
              <a:t>月</a:t>
            </a:r>
            <a:r>
              <a:rPr kumimoji="1" lang="en-US" altLang="zh-CN" sz="1600" dirty="0">
                <a:latin typeface="微软雅黑" pitchFamily="34" charset="-122"/>
                <a:ea typeface="微软雅黑" pitchFamily="34" charset="-122"/>
                <a:cs typeface="宋体"/>
              </a:rPr>
              <a:t>17</a:t>
            </a:r>
            <a:r>
              <a:rPr kumimoji="1" lang="zh-CN" altLang="en-US" sz="1600" dirty="0">
                <a:latin typeface="微软雅黑" pitchFamily="34" charset="-122"/>
                <a:ea typeface="微软雅黑" pitchFamily="34" charset="-122"/>
                <a:cs typeface="宋体"/>
              </a:rPr>
              <a:t>日给宁某等人书面回函称：</a:t>
            </a:r>
            <a:r>
              <a:rPr kumimoji="1" lang="zh-CN" altLang="en-US" sz="2000" dirty="0">
                <a:latin typeface="微软雅黑" pitchFamily="34" charset="-122"/>
                <a:ea typeface="微软雅黑" pitchFamily="34" charset="-122"/>
                <a:cs typeface="微软雅黑"/>
              </a:rPr>
              <a:t>“</a:t>
            </a:r>
            <a:r>
              <a:rPr kumimoji="1" lang="zh-CN" altLang="en-US" sz="1800" b="1" dirty="0">
                <a:solidFill>
                  <a:srgbClr val="348DC5"/>
                </a:solidFill>
                <a:latin typeface="微软雅黑" pitchFamily="34" charset="-122"/>
                <a:ea typeface="微软雅黑" pitchFamily="34" charset="-122"/>
                <a:cs typeface="微软雅黑"/>
              </a:rPr>
              <a:t>因时间久远，当时的销售情况影像资料无法看到</a:t>
            </a:r>
            <a:r>
              <a:rPr kumimoji="1" lang="zh-CN" altLang="en-US" sz="1800" b="1" dirty="0">
                <a:latin typeface="微软雅黑" pitchFamily="34" charset="-122"/>
                <a:ea typeface="微软雅黑" pitchFamily="34" charset="-122"/>
                <a:cs typeface="微软雅黑"/>
              </a:rPr>
              <a:t>；你们</a:t>
            </a:r>
            <a:r>
              <a:rPr kumimoji="1" lang="en-US" altLang="zh-CN" sz="1800" b="1" dirty="0">
                <a:latin typeface="微软雅黑" pitchFamily="34" charset="-122"/>
                <a:ea typeface="微软雅黑" pitchFamily="34" charset="-122"/>
                <a:cs typeface="微软雅黑"/>
              </a:rPr>
              <a:t>4</a:t>
            </a:r>
            <a:r>
              <a:rPr kumimoji="1" lang="zh-CN" altLang="en-US" sz="1800" b="1" dirty="0">
                <a:latin typeface="微软雅黑" pitchFamily="34" charset="-122"/>
                <a:ea typeface="微软雅黑" pitchFamily="34" charset="-122"/>
                <a:cs typeface="微软雅黑"/>
              </a:rPr>
              <a:t>人与建行签订的理财计划销售协议等书面材料中，未发现违反监管规定的情况。</a:t>
            </a:r>
            <a:r>
              <a:rPr kumimoji="1" lang="zh-CN" altLang="en-US" sz="2000" dirty="0">
                <a:latin typeface="微软雅黑" pitchFamily="34" charset="-122"/>
                <a:ea typeface="微软雅黑" pitchFamily="34" charset="-122"/>
                <a:cs typeface="微软雅黑"/>
              </a:rPr>
              <a:t>”</a:t>
            </a:r>
          </a:p>
          <a:p>
            <a:pPr>
              <a:lnSpc>
                <a:spcPct val="120000"/>
              </a:lnSpc>
            </a:pPr>
            <a:endParaRPr kumimoji="1" lang="zh-CN" altLang="en-US" dirty="0">
              <a:latin typeface="微软雅黑" pitchFamily="34" charset="-122"/>
              <a:ea typeface="微软雅黑" pitchFamily="34" charset="-122"/>
              <a:cs typeface="微软雅黑"/>
            </a:endParaRPr>
          </a:p>
        </p:txBody>
      </p:sp>
      <p:sp>
        <p:nvSpPr>
          <p:cNvPr id="7"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 name="Text Box 14"/>
          <p:cNvSpPr txBox="1">
            <a:spLocks noChangeArrowheads="1"/>
          </p:cNvSpPr>
          <p:nvPr/>
        </p:nvSpPr>
        <p:spPr bwMode="auto">
          <a:xfrm>
            <a:off x="288925" y="12700"/>
            <a:ext cx="45400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b="1" dirty="0">
                <a:solidFill>
                  <a:srgbClr val="348DC5"/>
                </a:solidFill>
                <a:latin typeface="黑体" pitchFamily="49" charset="-122"/>
                <a:ea typeface="黑体" pitchFamily="49" charset="-122"/>
                <a:sym typeface="Calibri" pitchFamily="34" charset="0"/>
              </a:rPr>
              <a:t>操作风险案例分析</a:t>
            </a:r>
            <a:r>
              <a:rPr lang="en-US" altLang="zh-CN" sz="2600" b="1" dirty="0">
                <a:solidFill>
                  <a:srgbClr val="348DC5"/>
                </a:solidFill>
                <a:latin typeface="黑体" pitchFamily="49" charset="-122"/>
                <a:ea typeface="黑体" pitchFamily="49" charset="-122"/>
                <a:sym typeface="Calibri" pitchFamily="34" charset="0"/>
              </a:rPr>
              <a:t>—</a:t>
            </a:r>
            <a:r>
              <a:rPr lang="zh-CN" altLang="en-US" sz="2600" b="1" dirty="0">
                <a:solidFill>
                  <a:srgbClr val="348DC5"/>
                </a:solidFill>
                <a:latin typeface="黑体" pitchFamily="49" charset="-122"/>
                <a:ea typeface="黑体" pitchFamily="49" charset="-122"/>
                <a:sym typeface="Calibri" pitchFamily="34" charset="0"/>
              </a:rPr>
              <a:t>理财纠纷</a:t>
            </a:r>
          </a:p>
        </p:txBody>
      </p:sp>
      <p:pic>
        <p:nvPicPr>
          <p:cNvPr id="27650" name="Picture 2" descr="E:\工作\其他\ppt\ppt_icon\6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735" y="450100"/>
            <a:ext cx="4269882" cy="4115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6751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13"/>
          <p:cNvSpPr>
            <a:spLocks noChangeArrowheads="1"/>
          </p:cNvSpPr>
          <p:nvPr/>
        </p:nvSpPr>
        <p:spPr bwMode="auto">
          <a:xfrm>
            <a:off x="396875" y="0"/>
            <a:ext cx="431800" cy="73025"/>
          </a:xfrm>
          <a:prstGeom prst="flowChartProcess">
            <a:avLst/>
          </a:prstGeom>
          <a:solidFill>
            <a:srgbClr val="DB7924"/>
          </a:solidFill>
          <a:ln>
            <a:noFill/>
          </a:ln>
        </p:spPr>
        <p:txBody>
          <a:bodyPr anchor="ctr"/>
          <a:lstStyle/>
          <a:p>
            <a:endParaRPr lang="zh-CN" altLang="en-US">
              <a:solidFill>
                <a:srgbClr val="29AC91"/>
              </a:solidFill>
            </a:endParaRPr>
          </a:p>
        </p:txBody>
      </p:sp>
      <p:sp>
        <p:nvSpPr>
          <p:cNvPr id="60" name="Text Box 14"/>
          <p:cNvSpPr txBox="1">
            <a:spLocks noChangeArrowheads="1"/>
          </p:cNvSpPr>
          <p:nvPr/>
        </p:nvSpPr>
        <p:spPr bwMode="auto">
          <a:xfrm>
            <a:off x="288925" y="12700"/>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DB7924"/>
                </a:solidFill>
                <a:latin typeface="黑体" pitchFamily="49" charset="-122"/>
                <a:ea typeface="黑体" pitchFamily="49" charset="-122"/>
                <a:sym typeface="Calibri" pitchFamily="34" charset="0"/>
              </a:rPr>
              <a:t>典型部署案例</a:t>
            </a:r>
            <a:endParaRPr lang="zh-CN" altLang="en-US" sz="2800" b="1" dirty="0">
              <a:solidFill>
                <a:srgbClr val="DB7924"/>
              </a:solidFill>
              <a:latin typeface="黑体" pitchFamily="49" charset="-122"/>
              <a:ea typeface="黑体" pitchFamily="49" charset="-122"/>
              <a:sym typeface="Calibri" pitchFamily="34" charset="0"/>
            </a:endParaRPr>
          </a:p>
        </p:txBody>
      </p:sp>
      <p:grpSp>
        <p:nvGrpSpPr>
          <p:cNvPr id="5" name="组合 4"/>
          <p:cNvGrpSpPr/>
          <p:nvPr/>
        </p:nvGrpSpPr>
        <p:grpSpPr>
          <a:xfrm>
            <a:off x="495130" y="900150"/>
            <a:ext cx="6300700" cy="5580620"/>
            <a:chOff x="540135" y="900150"/>
            <a:chExt cx="6300700" cy="5580620"/>
          </a:xfrm>
        </p:grpSpPr>
        <p:cxnSp>
          <p:nvCxnSpPr>
            <p:cNvPr id="62" name="肘形连接符 61"/>
            <p:cNvCxnSpPr/>
            <p:nvPr/>
          </p:nvCxnSpPr>
          <p:spPr>
            <a:xfrm rot="10800000" flipV="1">
              <a:off x="2092808" y="4027865"/>
              <a:ext cx="1012612" cy="607700"/>
            </a:xfrm>
            <a:prstGeom prst="bentConnector2">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cxnSp>
          <p:nvCxnSpPr>
            <p:cNvPr id="63" name="肘形连接符 62"/>
            <p:cNvCxnSpPr/>
            <p:nvPr/>
          </p:nvCxnSpPr>
          <p:spPr>
            <a:xfrm>
              <a:off x="3621447" y="4027865"/>
              <a:ext cx="1923021" cy="607700"/>
            </a:xfrm>
            <a:prstGeom prst="bentConnector2">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75" name="Picture 2" descr="E:\工作\其他\ppt\ppt_icon\10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5400" y="3212610"/>
              <a:ext cx="1733731" cy="1017910"/>
            </a:xfrm>
            <a:prstGeom prst="rect">
              <a:avLst/>
            </a:prstGeom>
            <a:noFill/>
            <a:extLst>
              <a:ext uri="{909E8E84-426E-40DD-AFC4-6F175D3DCCD1}">
                <a14:hiddenFill xmlns:a14="http://schemas.microsoft.com/office/drawing/2010/main">
                  <a:solidFill>
                    <a:srgbClr val="FFFFFF"/>
                  </a:solidFill>
                </a14:hiddenFill>
              </a:ext>
            </a:extLst>
          </p:spPr>
        </p:pic>
        <p:sp>
          <p:nvSpPr>
            <p:cNvPr id="76" name="文本框 6"/>
            <p:cNvSpPr txBox="1"/>
            <p:nvPr/>
          </p:nvSpPr>
          <p:spPr>
            <a:xfrm>
              <a:off x="3330445" y="3645455"/>
              <a:ext cx="1035115" cy="338554"/>
            </a:xfrm>
            <a:prstGeom prst="rect">
              <a:avLst/>
            </a:prstGeom>
            <a:noFill/>
          </p:spPr>
          <p:txBody>
            <a:bodyPr wrap="square" rtlCol="0">
              <a:spAutoFit/>
            </a:bodyPr>
            <a:lstStyle/>
            <a:p>
              <a:r>
                <a:rPr kumimoji="1" lang="zh-CN" altLang="en-US" sz="1600" dirty="0" smtClean="0">
                  <a:solidFill>
                    <a:schemeClr val="bg1"/>
                  </a:solidFill>
                  <a:latin typeface="微软雅黑"/>
                  <a:ea typeface="微软雅黑"/>
                  <a:cs typeface="微软雅黑"/>
                </a:rPr>
                <a:t>广域网</a:t>
              </a:r>
              <a:endParaRPr kumimoji="1" lang="zh-CN" altLang="en-US" sz="1600" dirty="0">
                <a:solidFill>
                  <a:schemeClr val="bg1"/>
                </a:solidFill>
                <a:latin typeface="微软雅黑"/>
                <a:ea typeface="微软雅黑"/>
                <a:cs typeface="微软雅黑"/>
              </a:endParaRPr>
            </a:p>
          </p:txBody>
        </p:sp>
        <p:cxnSp>
          <p:nvCxnSpPr>
            <p:cNvPr id="77" name="直线连接符 17"/>
            <p:cNvCxnSpPr/>
            <p:nvPr/>
          </p:nvCxnSpPr>
          <p:spPr>
            <a:xfrm>
              <a:off x="1530245" y="5063113"/>
              <a:ext cx="0" cy="675075"/>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78" name="图片 77"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145" y="5513163"/>
              <a:ext cx="359437" cy="388544"/>
            </a:xfrm>
            <a:prstGeom prst="rect">
              <a:avLst/>
            </a:prstGeom>
          </p:spPr>
        </p:pic>
        <p:cxnSp>
          <p:nvCxnSpPr>
            <p:cNvPr id="79" name="直线连接符 27"/>
            <p:cNvCxnSpPr>
              <a:stCxn id="78" idx="3"/>
            </p:cNvCxnSpPr>
            <p:nvPr/>
          </p:nvCxnSpPr>
          <p:spPr>
            <a:xfrm flipV="1">
              <a:off x="989582" y="5693183"/>
              <a:ext cx="360643" cy="14252"/>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03" name="Picture 88" descr="终端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5190" y="5333143"/>
              <a:ext cx="783473"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104" name="直线连接符 35"/>
            <p:cNvCxnSpPr/>
            <p:nvPr/>
          </p:nvCxnSpPr>
          <p:spPr>
            <a:xfrm>
              <a:off x="2835390" y="5063113"/>
              <a:ext cx="0" cy="675075"/>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05" name="图片 104"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35290" y="5513163"/>
              <a:ext cx="359437" cy="388544"/>
            </a:xfrm>
            <a:prstGeom prst="rect">
              <a:avLst/>
            </a:prstGeom>
          </p:spPr>
        </p:pic>
        <p:cxnSp>
          <p:nvCxnSpPr>
            <p:cNvPr id="106" name="直线连接符 37"/>
            <p:cNvCxnSpPr>
              <a:stCxn id="105" idx="3"/>
            </p:cNvCxnSpPr>
            <p:nvPr/>
          </p:nvCxnSpPr>
          <p:spPr>
            <a:xfrm flipV="1">
              <a:off x="2294727" y="5693183"/>
              <a:ext cx="360643" cy="14252"/>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07" name="Picture 88" descr="终端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40335" y="5333143"/>
              <a:ext cx="783473"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108" name="直线连接符 39"/>
            <p:cNvCxnSpPr/>
            <p:nvPr/>
          </p:nvCxnSpPr>
          <p:spPr>
            <a:xfrm>
              <a:off x="2160315" y="4547163"/>
              <a:ext cx="1" cy="540060"/>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09" name="Picture 180"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90285" y="4444473"/>
              <a:ext cx="585065" cy="4313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cxnSp>
          <p:nvCxnSpPr>
            <p:cNvPr id="110" name="直线连接符 64"/>
            <p:cNvCxnSpPr/>
            <p:nvPr/>
          </p:nvCxnSpPr>
          <p:spPr>
            <a:xfrm>
              <a:off x="4860614" y="5063113"/>
              <a:ext cx="0" cy="675075"/>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11" name="图片 110"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0514" y="5513163"/>
              <a:ext cx="359437" cy="388544"/>
            </a:xfrm>
            <a:prstGeom prst="rect">
              <a:avLst/>
            </a:prstGeom>
          </p:spPr>
        </p:pic>
        <p:cxnSp>
          <p:nvCxnSpPr>
            <p:cNvPr id="112" name="直线连接符 66"/>
            <p:cNvCxnSpPr>
              <a:stCxn id="111" idx="3"/>
            </p:cNvCxnSpPr>
            <p:nvPr/>
          </p:nvCxnSpPr>
          <p:spPr>
            <a:xfrm flipV="1">
              <a:off x="4319951" y="5693183"/>
              <a:ext cx="360643" cy="14252"/>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13" name="Picture 88" descr="终端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65559" y="5333143"/>
              <a:ext cx="783473"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114" name="直线连接符 68"/>
            <p:cNvCxnSpPr/>
            <p:nvPr/>
          </p:nvCxnSpPr>
          <p:spPr>
            <a:xfrm>
              <a:off x="6165759" y="5063113"/>
              <a:ext cx="0" cy="675075"/>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15" name="图片 114"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5659" y="5513163"/>
              <a:ext cx="359437" cy="388544"/>
            </a:xfrm>
            <a:prstGeom prst="rect">
              <a:avLst/>
            </a:prstGeom>
          </p:spPr>
        </p:pic>
        <p:cxnSp>
          <p:nvCxnSpPr>
            <p:cNvPr id="116" name="直线连接符 70"/>
            <p:cNvCxnSpPr>
              <a:stCxn id="115" idx="3"/>
            </p:cNvCxnSpPr>
            <p:nvPr/>
          </p:nvCxnSpPr>
          <p:spPr>
            <a:xfrm flipV="1">
              <a:off x="5625096" y="5693183"/>
              <a:ext cx="360643" cy="14252"/>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17" name="Picture 88" descr="终端机"/>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70704" y="5333143"/>
              <a:ext cx="783473" cy="830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cxnSp>
          <p:nvCxnSpPr>
            <p:cNvPr id="118" name="直线连接符 72"/>
            <p:cNvCxnSpPr/>
            <p:nvPr/>
          </p:nvCxnSpPr>
          <p:spPr>
            <a:xfrm>
              <a:off x="5521965" y="4547163"/>
              <a:ext cx="1" cy="540060"/>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19" name="Picture 180"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1935" y="4444473"/>
              <a:ext cx="585065" cy="4313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cxnSp>
          <p:nvCxnSpPr>
            <p:cNvPr id="120" name="直线连接符 73"/>
            <p:cNvCxnSpPr/>
            <p:nvPr/>
          </p:nvCxnSpPr>
          <p:spPr>
            <a:xfrm>
              <a:off x="3690485" y="2274410"/>
              <a:ext cx="10487" cy="945105"/>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pic>
          <p:nvPicPr>
            <p:cNvPr id="121" name="Picture 180" descr="通用路由器"/>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20455" y="2544440"/>
              <a:ext cx="585065" cy="431362"/>
            </a:xfrm>
            <a:prstGeom prst="rect">
              <a:avLst/>
            </a:prstGeo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cxnSp>
          <p:nvCxnSpPr>
            <p:cNvPr id="122" name="直线连接符 85"/>
            <p:cNvCxnSpPr/>
            <p:nvPr/>
          </p:nvCxnSpPr>
          <p:spPr>
            <a:xfrm>
              <a:off x="2430345" y="1710237"/>
              <a:ext cx="1" cy="540060"/>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cxnSp>
          <p:nvCxnSpPr>
            <p:cNvPr id="123" name="直线连接符 86"/>
            <p:cNvCxnSpPr/>
            <p:nvPr/>
          </p:nvCxnSpPr>
          <p:spPr>
            <a:xfrm>
              <a:off x="3690485" y="1800247"/>
              <a:ext cx="1" cy="540060"/>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cxnSp>
          <p:nvCxnSpPr>
            <p:cNvPr id="124" name="直线连接符 87"/>
            <p:cNvCxnSpPr/>
            <p:nvPr/>
          </p:nvCxnSpPr>
          <p:spPr>
            <a:xfrm>
              <a:off x="5220655" y="1755242"/>
              <a:ext cx="1" cy="540060"/>
            </a:xfrm>
            <a:prstGeom prst="line">
              <a:avLst/>
            </a:prstGeom>
            <a:ln w="19050" cmpd="sng">
              <a:solidFill>
                <a:srgbClr val="348DC5"/>
              </a:solidFill>
            </a:ln>
            <a:effectLst/>
          </p:spPr>
          <p:style>
            <a:lnRef idx="2">
              <a:schemeClr val="accent1"/>
            </a:lnRef>
            <a:fillRef idx="0">
              <a:schemeClr val="accent1"/>
            </a:fillRef>
            <a:effectRef idx="1">
              <a:schemeClr val="accent1"/>
            </a:effectRef>
            <a:fontRef idx="minor">
              <a:schemeClr val="tx1"/>
            </a:fontRef>
          </p:style>
        </p:cxnSp>
        <p:sp>
          <p:nvSpPr>
            <p:cNvPr id="125" name="罐形 79"/>
            <p:cNvSpPr/>
            <p:nvPr/>
          </p:nvSpPr>
          <p:spPr>
            <a:xfrm rot="16200000">
              <a:off x="3690180" y="225075"/>
              <a:ext cx="180022" cy="4230467"/>
            </a:xfrm>
            <a:prstGeom prst="can">
              <a:avLst>
                <a:gd name="adj" fmla="val 79984"/>
              </a:avLst>
            </a:prstGeom>
            <a:solidFill>
              <a:srgbClr val="348DC5"/>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pic>
          <p:nvPicPr>
            <p:cNvPr id="126" name="Picture 21" descr="NAS接入服务器"/>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0315" y="1326087"/>
              <a:ext cx="544230" cy="780693"/>
            </a:xfrm>
            <a:prstGeom prst="rect">
              <a:avLst/>
            </a:prstGeom>
            <a:noFill/>
            <a:extLst>
              <a:ext uri="{909E8E84-426E-40DD-AFC4-6F175D3DCCD1}">
                <a14:hiddenFill xmlns:a14="http://schemas.microsoft.com/office/drawing/2010/main">
                  <a:solidFill>
                    <a:srgbClr val="FFFFFF"/>
                  </a:solidFill>
                </a14:hiddenFill>
              </a:ext>
            </a:extLst>
          </p:spPr>
        </p:pic>
        <p:pic>
          <p:nvPicPr>
            <p:cNvPr id="127" name="Picture 51" descr="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54337" y="1326086"/>
              <a:ext cx="532233" cy="765085"/>
            </a:xfrm>
            <a:prstGeom prst="rect">
              <a:avLst/>
            </a:prstGeom>
            <a:noFill/>
            <a:extLst>
              <a:ext uri="{909E8E84-426E-40DD-AFC4-6F175D3DCCD1}">
                <a14:hiddenFill xmlns:a14="http://schemas.microsoft.com/office/drawing/2010/main">
                  <a:solidFill>
                    <a:srgbClr val="FFFFFF"/>
                  </a:solidFill>
                </a14:hiddenFill>
              </a:ext>
            </a:extLst>
          </p:spPr>
        </p:pic>
        <p:pic>
          <p:nvPicPr>
            <p:cNvPr id="128" name="Picture 51" descr="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65460" y="1371092"/>
              <a:ext cx="532233" cy="765085"/>
            </a:xfrm>
            <a:prstGeom prst="rect">
              <a:avLst/>
            </a:prstGeom>
            <a:noFill/>
            <a:extLst>
              <a:ext uri="{909E8E84-426E-40DD-AFC4-6F175D3DCCD1}">
                <a14:hiddenFill xmlns:a14="http://schemas.microsoft.com/office/drawing/2010/main">
                  <a:solidFill>
                    <a:srgbClr val="FFFFFF"/>
                  </a:solidFill>
                </a14:hiddenFill>
              </a:ext>
            </a:extLst>
          </p:spPr>
        </p:pic>
        <p:pic>
          <p:nvPicPr>
            <p:cNvPr id="129" name="Picture 51" descr="serv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25500" y="1371092"/>
              <a:ext cx="532233" cy="765085"/>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54" descr="cr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60615" y="1371092"/>
              <a:ext cx="720080" cy="745924"/>
            </a:xfrm>
            <a:prstGeom prst="rect">
              <a:avLst/>
            </a:prstGeom>
            <a:noFill/>
            <a:extLst>
              <a:ext uri="{909E8E84-426E-40DD-AFC4-6F175D3DCCD1}">
                <a14:hiddenFill xmlns:a14="http://schemas.microsoft.com/office/drawing/2010/main">
                  <a:solidFill>
                    <a:srgbClr val="FFFFFF"/>
                  </a:solidFill>
                </a14:hiddenFill>
              </a:ext>
            </a:extLst>
          </p:spPr>
        </p:pic>
        <p:sp>
          <p:nvSpPr>
            <p:cNvPr id="131" name="罐形 14"/>
            <p:cNvSpPr/>
            <p:nvPr/>
          </p:nvSpPr>
          <p:spPr>
            <a:xfrm rot="16200000">
              <a:off x="2092806" y="3825476"/>
              <a:ext cx="135017" cy="2520280"/>
            </a:xfrm>
            <a:prstGeom prst="can">
              <a:avLst>
                <a:gd name="adj" fmla="val 84346"/>
              </a:avLst>
            </a:prstGeom>
            <a:solidFill>
              <a:srgbClr val="348DC5"/>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32" name="罐形 63"/>
            <p:cNvSpPr/>
            <p:nvPr/>
          </p:nvSpPr>
          <p:spPr>
            <a:xfrm rot="16200000">
              <a:off x="5333166" y="3825476"/>
              <a:ext cx="135017" cy="2520280"/>
            </a:xfrm>
            <a:prstGeom prst="can">
              <a:avLst>
                <a:gd name="adj" fmla="val 77365"/>
              </a:avLst>
            </a:prstGeom>
            <a:solidFill>
              <a:srgbClr val="348DC5"/>
            </a:solidFill>
            <a:ln>
              <a:no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33" name="文本框 88"/>
            <p:cNvSpPr txBox="1"/>
            <p:nvPr/>
          </p:nvSpPr>
          <p:spPr>
            <a:xfrm>
              <a:off x="945180" y="4537819"/>
              <a:ext cx="720080" cy="369332"/>
            </a:xfrm>
            <a:prstGeom prst="rect">
              <a:avLst/>
            </a:prstGeom>
            <a:noFill/>
            <a:ln>
              <a:noFill/>
            </a:ln>
          </p:spPr>
          <p:txBody>
            <a:bodyPr wrap="square" rtlCol="0">
              <a:spAutoFit/>
            </a:bodyPr>
            <a:lstStyle/>
            <a:p>
              <a:r>
                <a:rPr kumimoji="1" lang="zh-CN" altLang="en-US" sz="1800" dirty="0" smtClean="0">
                  <a:solidFill>
                    <a:srgbClr val="348DC5"/>
                  </a:solidFill>
                  <a:latin typeface="微软雅黑"/>
                  <a:ea typeface="微软雅黑"/>
                  <a:cs typeface="微软雅黑"/>
                </a:rPr>
                <a:t>分行</a:t>
              </a:r>
              <a:endParaRPr kumimoji="1" lang="zh-CN" altLang="en-US" sz="1800" dirty="0">
                <a:solidFill>
                  <a:srgbClr val="348DC5"/>
                </a:solidFill>
                <a:latin typeface="微软雅黑"/>
                <a:ea typeface="微软雅黑"/>
                <a:cs typeface="微软雅黑"/>
              </a:endParaRPr>
            </a:p>
          </p:txBody>
        </p:sp>
        <p:sp>
          <p:nvSpPr>
            <p:cNvPr id="134" name="文本框 89"/>
            <p:cNvSpPr txBox="1"/>
            <p:nvPr/>
          </p:nvSpPr>
          <p:spPr>
            <a:xfrm>
              <a:off x="4295479" y="4537819"/>
              <a:ext cx="720080" cy="369332"/>
            </a:xfrm>
            <a:prstGeom prst="rect">
              <a:avLst/>
            </a:prstGeom>
            <a:noFill/>
            <a:ln>
              <a:noFill/>
            </a:ln>
          </p:spPr>
          <p:txBody>
            <a:bodyPr wrap="square" rtlCol="0">
              <a:spAutoFit/>
            </a:bodyPr>
            <a:lstStyle/>
            <a:p>
              <a:r>
                <a:rPr kumimoji="1" lang="zh-CN" altLang="en-US" sz="1800" dirty="0" smtClean="0">
                  <a:solidFill>
                    <a:srgbClr val="348DC5"/>
                  </a:solidFill>
                  <a:latin typeface="微软雅黑"/>
                  <a:ea typeface="微软雅黑"/>
                  <a:cs typeface="微软雅黑"/>
                </a:rPr>
                <a:t>支行</a:t>
              </a:r>
              <a:endParaRPr kumimoji="1" lang="zh-CN" altLang="en-US" sz="1800" dirty="0">
                <a:solidFill>
                  <a:srgbClr val="348DC5"/>
                </a:solidFill>
                <a:latin typeface="微软雅黑"/>
                <a:ea typeface="微软雅黑"/>
                <a:cs typeface="微软雅黑"/>
              </a:endParaRPr>
            </a:p>
          </p:txBody>
        </p:sp>
        <p:sp>
          <p:nvSpPr>
            <p:cNvPr id="135" name="文本框 90"/>
            <p:cNvSpPr txBox="1"/>
            <p:nvPr/>
          </p:nvSpPr>
          <p:spPr>
            <a:xfrm>
              <a:off x="1440235" y="1520928"/>
              <a:ext cx="855095" cy="369332"/>
            </a:xfrm>
            <a:prstGeom prst="rect">
              <a:avLst/>
            </a:prstGeom>
            <a:noFill/>
            <a:ln>
              <a:noFill/>
            </a:ln>
          </p:spPr>
          <p:txBody>
            <a:bodyPr wrap="square" rtlCol="0">
              <a:spAutoFit/>
            </a:bodyPr>
            <a:lstStyle/>
            <a:p>
              <a:r>
                <a:rPr kumimoji="1" lang="zh-CN" altLang="en-US" sz="1800" dirty="0" smtClean="0">
                  <a:solidFill>
                    <a:srgbClr val="348DC5"/>
                  </a:solidFill>
                  <a:latin typeface="微软雅黑"/>
                  <a:ea typeface="微软雅黑"/>
                  <a:cs typeface="微软雅黑"/>
                </a:rPr>
                <a:t>总行</a:t>
              </a:r>
              <a:endParaRPr kumimoji="1" lang="zh-CN" altLang="en-US" sz="1800" dirty="0">
                <a:solidFill>
                  <a:srgbClr val="348DC5"/>
                </a:solidFill>
                <a:latin typeface="微软雅黑"/>
                <a:ea typeface="微软雅黑"/>
                <a:cs typeface="微软雅黑"/>
              </a:endParaRPr>
            </a:p>
          </p:txBody>
        </p:sp>
        <p:sp>
          <p:nvSpPr>
            <p:cNvPr id="136" name="文本框 91"/>
            <p:cNvSpPr txBox="1"/>
            <p:nvPr/>
          </p:nvSpPr>
          <p:spPr>
            <a:xfrm>
              <a:off x="2250325" y="1042423"/>
              <a:ext cx="720080" cy="307777"/>
            </a:xfrm>
            <a:prstGeom prst="rect">
              <a:avLst/>
            </a:prstGeom>
            <a:noFill/>
          </p:spPr>
          <p:txBody>
            <a:bodyPr wrap="square" rtlCol="0">
              <a:spAutoFit/>
            </a:bodyPr>
            <a:lstStyle/>
            <a:p>
              <a:r>
                <a:rPr kumimoji="1" lang="en-US" altLang="zh-CN" sz="1400" dirty="0" smtClean="0">
                  <a:latin typeface="微软雅黑"/>
                  <a:ea typeface="微软雅黑"/>
                  <a:cs typeface="微软雅黑"/>
                </a:rPr>
                <a:t>NAS</a:t>
              </a:r>
              <a:endParaRPr kumimoji="1" lang="zh-CN" altLang="en-US" sz="1400" dirty="0">
                <a:latin typeface="微软雅黑"/>
                <a:ea typeface="微软雅黑"/>
                <a:cs typeface="微软雅黑"/>
              </a:endParaRPr>
            </a:p>
          </p:txBody>
        </p:sp>
        <p:sp>
          <p:nvSpPr>
            <p:cNvPr id="137" name="文本框 92"/>
            <p:cNvSpPr txBox="1"/>
            <p:nvPr/>
          </p:nvSpPr>
          <p:spPr>
            <a:xfrm>
              <a:off x="3060415" y="1035165"/>
              <a:ext cx="171019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录像服务器集群</a:t>
              </a:r>
              <a:endParaRPr kumimoji="1" lang="zh-CN" altLang="en-US" sz="1400" dirty="0">
                <a:latin typeface="微软雅黑"/>
                <a:ea typeface="微软雅黑"/>
                <a:cs typeface="微软雅黑"/>
              </a:endParaRPr>
            </a:p>
          </p:txBody>
        </p:sp>
        <p:sp>
          <p:nvSpPr>
            <p:cNvPr id="138" name="文本框 93"/>
            <p:cNvSpPr txBox="1"/>
            <p:nvPr/>
          </p:nvSpPr>
          <p:spPr>
            <a:xfrm>
              <a:off x="4770605" y="1035165"/>
              <a:ext cx="126014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监控人员</a:t>
              </a:r>
              <a:endParaRPr kumimoji="1" lang="zh-CN" altLang="en-US" sz="1400" dirty="0">
                <a:latin typeface="微软雅黑"/>
                <a:ea typeface="微软雅黑"/>
                <a:cs typeface="微软雅黑"/>
              </a:endParaRPr>
            </a:p>
          </p:txBody>
        </p:sp>
        <p:sp>
          <p:nvSpPr>
            <p:cNvPr id="139" name="文本框 94"/>
            <p:cNvSpPr txBox="1"/>
            <p:nvPr/>
          </p:nvSpPr>
          <p:spPr>
            <a:xfrm>
              <a:off x="4410564" y="6143233"/>
              <a:ext cx="72008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柜员</a:t>
              </a:r>
              <a:endParaRPr kumimoji="1" lang="zh-CN" altLang="en-US" sz="1400" dirty="0">
                <a:latin typeface="微软雅黑"/>
                <a:ea typeface="微软雅黑"/>
                <a:cs typeface="微软雅黑"/>
              </a:endParaRPr>
            </a:p>
          </p:txBody>
        </p:sp>
        <p:sp>
          <p:nvSpPr>
            <p:cNvPr id="140" name="文本框 95"/>
            <p:cNvSpPr txBox="1"/>
            <p:nvPr/>
          </p:nvSpPr>
          <p:spPr>
            <a:xfrm>
              <a:off x="5760714" y="6143233"/>
              <a:ext cx="72008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柜员</a:t>
              </a:r>
              <a:endParaRPr kumimoji="1" lang="zh-CN" altLang="en-US" sz="1400" dirty="0">
                <a:latin typeface="微软雅黑"/>
                <a:ea typeface="微软雅黑"/>
                <a:cs typeface="微软雅黑"/>
              </a:endParaRPr>
            </a:p>
          </p:txBody>
        </p:sp>
        <p:sp>
          <p:nvSpPr>
            <p:cNvPr id="141" name="文本框 96"/>
            <p:cNvSpPr txBox="1"/>
            <p:nvPr/>
          </p:nvSpPr>
          <p:spPr>
            <a:xfrm>
              <a:off x="2385340" y="6143233"/>
              <a:ext cx="72008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柜员</a:t>
              </a:r>
              <a:endParaRPr kumimoji="1" lang="zh-CN" altLang="en-US" sz="1400" dirty="0">
                <a:latin typeface="微软雅黑"/>
                <a:ea typeface="微软雅黑"/>
                <a:cs typeface="微软雅黑"/>
              </a:endParaRPr>
            </a:p>
          </p:txBody>
        </p:sp>
        <p:sp>
          <p:nvSpPr>
            <p:cNvPr id="142" name="文本框 97"/>
            <p:cNvSpPr txBox="1"/>
            <p:nvPr/>
          </p:nvSpPr>
          <p:spPr>
            <a:xfrm>
              <a:off x="1080195" y="6143233"/>
              <a:ext cx="720080" cy="307777"/>
            </a:xfrm>
            <a:prstGeom prst="rect">
              <a:avLst/>
            </a:prstGeom>
            <a:noFill/>
          </p:spPr>
          <p:txBody>
            <a:bodyPr wrap="square" rtlCol="0">
              <a:spAutoFit/>
            </a:bodyPr>
            <a:lstStyle/>
            <a:p>
              <a:r>
                <a:rPr kumimoji="1" lang="zh-CN" altLang="en-US" sz="1400" dirty="0" smtClean="0">
                  <a:latin typeface="微软雅黑"/>
                  <a:ea typeface="微软雅黑"/>
                  <a:cs typeface="微软雅黑"/>
                </a:rPr>
                <a:t>柜员</a:t>
              </a:r>
              <a:endParaRPr kumimoji="1" lang="zh-CN" altLang="en-US" sz="1400" dirty="0">
                <a:latin typeface="微软雅黑"/>
                <a:ea typeface="微软雅黑"/>
                <a:cs typeface="微软雅黑"/>
              </a:endParaRPr>
            </a:p>
          </p:txBody>
        </p:sp>
        <p:sp>
          <p:nvSpPr>
            <p:cNvPr id="143" name="矩形 142"/>
            <p:cNvSpPr/>
            <p:nvPr/>
          </p:nvSpPr>
          <p:spPr>
            <a:xfrm>
              <a:off x="1215210" y="900150"/>
              <a:ext cx="5040560" cy="2160240"/>
            </a:xfrm>
            <a:prstGeom prst="rect">
              <a:avLst/>
            </a:prstGeom>
            <a:noFill/>
            <a:ln w="19050">
              <a:solidFill>
                <a:srgbClr val="348D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3825500" y="4395295"/>
              <a:ext cx="3015335" cy="2085475"/>
            </a:xfrm>
            <a:prstGeom prst="rect">
              <a:avLst/>
            </a:prstGeom>
            <a:noFill/>
            <a:ln w="19050">
              <a:solidFill>
                <a:srgbClr val="348D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矩形 144"/>
            <p:cNvSpPr/>
            <p:nvPr/>
          </p:nvSpPr>
          <p:spPr>
            <a:xfrm>
              <a:off x="540135" y="4395295"/>
              <a:ext cx="3015335" cy="2085475"/>
            </a:xfrm>
            <a:prstGeom prst="rect">
              <a:avLst/>
            </a:prstGeom>
            <a:noFill/>
            <a:ln w="19050">
              <a:solidFill>
                <a:srgbClr val="348DC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97" name="Picture 3" descr="E:\工作\其他\ppt\ppt_icon\109.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45880" y="3106119"/>
            <a:ext cx="634128" cy="720000"/>
          </a:xfrm>
          <a:prstGeom prst="rect">
            <a:avLst/>
          </a:prstGeom>
          <a:noFill/>
          <a:extLst>
            <a:ext uri="{909E8E84-426E-40DD-AFC4-6F175D3DCCD1}">
              <a14:hiddenFill xmlns:a14="http://schemas.microsoft.com/office/drawing/2010/main">
                <a:solidFill>
                  <a:srgbClr val="FFFFFF"/>
                </a:solidFill>
              </a14:hiddenFill>
            </a:ext>
          </a:extLst>
        </p:spPr>
      </p:pic>
      <p:sp>
        <p:nvSpPr>
          <p:cNvPr id="198" name="AutoShape 19"/>
          <p:cNvSpPr>
            <a:spLocks noChangeArrowheads="1"/>
          </p:cNvSpPr>
          <p:nvPr/>
        </p:nvSpPr>
        <p:spPr bwMode="auto">
          <a:xfrm>
            <a:off x="8010183" y="3015385"/>
            <a:ext cx="1126375" cy="345160"/>
          </a:xfrm>
          <a:prstGeom prst="roundRect">
            <a:avLst>
              <a:gd name="adj" fmla="val 16667"/>
            </a:avLst>
          </a:prstGeom>
          <a:solidFill>
            <a:srgbClr val="348DC5"/>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案例规模</a:t>
            </a:r>
            <a:endParaRPr lang="zh-CN" altLang="en-US" sz="1600" dirty="0">
              <a:solidFill>
                <a:schemeClr val="bg1"/>
              </a:solidFill>
              <a:ea typeface="微软雅黑" pitchFamily="34" charset="-122"/>
            </a:endParaRPr>
          </a:p>
        </p:txBody>
      </p:sp>
      <p:sp>
        <p:nvSpPr>
          <p:cNvPr id="199" name="Text Box 20"/>
          <p:cNvSpPr txBox="1">
            <a:spLocks noChangeArrowheads="1"/>
          </p:cNvSpPr>
          <p:nvPr/>
        </p:nvSpPr>
        <p:spPr bwMode="auto">
          <a:xfrm>
            <a:off x="7922870" y="3403407"/>
            <a:ext cx="2546268" cy="1061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en-US" altLang="zh-CN" sz="1400" dirty="0">
                <a:latin typeface="微软雅黑"/>
                <a:ea typeface="微软雅黑"/>
                <a:cs typeface="微软雅黑"/>
              </a:rPr>
              <a:t>1</a:t>
            </a:r>
            <a:r>
              <a:rPr lang="zh-CN" altLang="zh-CN" sz="1400" dirty="0">
                <a:latin typeface="微软雅黑"/>
                <a:ea typeface="微软雅黑"/>
                <a:cs typeface="微软雅黑"/>
              </a:rPr>
              <a:t>个总行营业部、</a:t>
            </a:r>
            <a:r>
              <a:rPr lang="en-US" altLang="zh-CN" sz="1400" dirty="0">
                <a:latin typeface="微软雅黑"/>
                <a:ea typeface="微软雅黑"/>
                <a:cs typeface="微软雅黑"/>
              </a:rPr>
              <a:t>1</a:t>
            </a:r>
            <a:r>
              <a:rPr lang="zh-CN" altLang="zh-CN" sz="1400" dirty="0">
                <a:latin typeface="微软雅黑"/>
                <a:ea typeface="微软雅黑"/>
                <a:cs typeface="微软雅黑"/>
              </a:rPr>
              <a:t>家分行、</a:t>
            </a:r>
            <a:r>
              <a:rPr lang="en-US" altLang="zh-CN" sz="1400" dirty="0">
                <a:latin typeface="微软雅黑"/>
                <a:ea typeface="微软雅黑"/>
                <a:cs typeface="微软雅黑"/>
              </a:rPr>
              <a:t>41</a:t>
            </a:r>
            <a:r>
              <a:rPr lang="zh-CN" altLang="zh-CN" sz="1400" dirty="0">
                <a:latin typeface="微软雅黑"/>
                <a:ea typeface="微软雅黑"/>
                <a:cs typeface="微软雅黑"/>
              </a:rPr>
              <a:t>家支行、</a:t>
            </a:r>
            <a:r>
              <a:rPr lang="en-US" altLang="zh-CN" sz="1400" dirty="0">
                <a:latin typeface="微软雅黑"/>
                <a:ea typeface="微软雅黑"/>
                <a:cs typeface="微软雅黑"/>
              </a:rPr>
              <a:t>28</a:t>
            </a:r>
            <a:r>
              <a:rPr lang="zh-CN" altLang="zh-CN" sz="1400" dirty="0">
                <a:latin typeface="微软雅黑"/>
                <a:ea typeface="微软雅黑"/>
                <a:cs typeface="微软雅黑"/>
              </a:rPr>
              <a:t>个分理处；总计大概</a:t>
            </a:r>
            <a:r>
              <a:rPr lang="en-US" altLang="zh-CN" sz="1400" dirty="0">
                <a:latin typeface="微软雅黑"/>
                <a:ea typeface="微软雅黑"/>
                <a:cs typeface="微软雅黑"/>
              </a:rPr>
              <a:t>300</a:t>
            </a:r>
            <a:r>
              <a:rPr lang="zh-CN" altLang="zh-CN" sz="1400" dirty="0">
                <a:latin typeface="微软雅黑"/>
                <a:ea typeface="微软雅黑"/>
                <a:cs typeface="微软雅黑"/>
              </a:rPr>
              <a:t>个营业理财</a:t>
            </a:r>
            <a:r>
              <a:rPr lang="zh-CN" altLang="zh-CN" sz="1400" dirty="0" smtClean="0">
                <a:latin typeface="微软雅黑"/>
                <a:ea typeface="微软雅黑"/>
                <a:cs typeface="微软雅黑"/>
              </a:rPr>
              <a:t>桌面</a:t>
            </a:r>
            <a:r>
              <a:rPr lang="zh-CN" altLang="en-US" sz="1400" dirty="0" smtClean="0">
                <a:latin typeface="微软雅黑"/>
                <a:ea typeface="微软雅黑"/>
                <a:cs typeface="微软雅黑"/>
              </a:rPr>
              <a:t>。</a:t>
            </a:r>
            <a:r>
              <a:rPr lang="zh-CN" altLang="zh-CN" sz="1400" dirty="0" smtClean="0">
                <a:latin typeface="微软雅黑"/>
                <a:ea typeface="微软雅黑"/>
                <a:cs typeface="微软雅黑"/>
              </a:rPr>
              <a:t> </a:t>
            </a:r>
            <a:endParaRPr kumimoji="1" lang="zh-CN" altLang="en-US" sz="1400" dirty="0">
              <a:latin typeface="微软雅黑"/>
              <a:ea typeface="微软雅黑"/>
              <a:cs typeface="微软雅黑"/>
            </a:endParaRPr>
          </a:p>
        </p:txBody>
      </p:sp>
      <p:pic>
        <p:nvPicPr>
          <p:cNvPr id="200" name="Picture 4" descr="E:\工作\其他\ppt\ppt_icon\110.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245880" y="4845554"/>
            <a:ext cx="634128" cy="720000"/>
          </a:xfrm>
          <a:prstGeom prst="rect">
            <a:avLst/>
          </a:prstGeom>
          <a:noFill/>
          <a:extLst>
            <a:ext uri="{909E8E84-426E-40DD-AFC4-6F175D3DCCD1}">
              <a14:hiddenFill xmlns:a14="http://schemas.microsoft.com/office/drawing/2010/main">
                <a:solidFill>
                  <a:srgbClr val="FFFFFF"/>
                </a:solidFill>
              </a14:hiddenFill>
            </a:ext>
          </a:extLst>
        </p:spPr>
      </p:pic>
      <p:sp>
        <p:nvSpPr>
          <p:cNvPr id="201" name="AutoShape 19"/>
          <p:cNvSpPr>
            <a:spLocks noChangeArrowheads="1"/>
          </p:cNvSpPr>
          <p:nvPr/>
        </p:nvSpPr>
        <p:spPr bwMode="auto">
          <a:xfrm>
            <a:off x="8010183" y="4760889"/>
            <a:ext cx="1575957" cy="345160"/>
          </a:xfrm>
          <a:prstGeom prst="roundRect">
            <a:avLst>
              <a:gd name="adj" fmla="val 16667"/>
            </a:avLst>
          </a:prstGeom>
          <a:solidFill>
            <a:srgbClr val="348DC5"/>
          </a:solidFill>
          <a:ln>
            <a:noFill/>
          </a:ln>
          <a:effectLst/>
          <a:extLst/>
        </p:spPr>
        <p:txBody>
          <a:bodyPr wrap="none" lIns="90170" tIns="46990" rIns="90170" bIns="46990" anchor="ctr"/>
          <a:lstStyle/>
          <a:p>
            <a:pPr algn="ctr"/>
            <a:r>
              <a:rPr lang="zh-CN" altLang="en-US" sz="1600" dirty="0" smtClean="0">
                <a:solidFill>
                  <a:schemeClr val="bg1"/>
                </a:solidFill>
                <a:ea typeface="微软雅黑" pitchFamily="34" charset="-122"/>
              </a:rPr>
              <a:t>集中部署规模</a:t>
            </a:r>
            <a:endParaRPr lang="zh-CN" altLang="en-US" sz="1600" dirty="0">
              <a:solidFill>
                <a:schemeClr val="bg1"/>
              </a:solidFill>
              <a:ea typeface="微软雅黑" pitchFamily="34" charset="-122"/>
            </a:endParaRPr>
          </a:p>
        </p:txBody>
      </p:sp>
      <p:sp>
        <p:nvSpPr>
          <p:cNvPr id="202" name="Text Box 20"/>
          <p:cNvSpPr txBox="1">
            <a:spLocks noChangeArrowheads="1"/>
          </p:cNvSpPr>
          <p:nvPr/>
        </p:nvSpPr>
        <p:spPr bwMode="auto">
          <a:xfrm>
            <a:off x="7922870" y="5148911"/>
            <a:ext cx="2546268" cy="10618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50000"/>
              </a:lnSpc>
            </a:pPr>
            <a:r>
              <a:rPr lang="en-US" altLang="zh-CN" sz="1400" dirty="0">
                <a:latin typeface="微软雅黑"/>
                <a:ea typeface="微软雅黑"/>
                <a:cs typeface="微软雅黑"/>
              </a:rPr>
              <a:t>3</a:t>
            </a:r>
            <a:r>
              <a:rPr lang="zh-CN" altLang="en-US" sz="1400" dirty="0">
                <a:latin typeface="微软雅黑"/>
                <a:ea typeface="微软雅黑"/>
                <a:cs typeface="微软雅黑"/>
              </a:rPr>
              <a:t>台服务器（</a:t>
            </a:r>
            <a:r>
              <a:rPr lang="en-US" altLang="zh-CN" sz="1400" dirty="0">
                <a:latin typeface="微软雅黑"/>
                <a:ea typeface="微软雅黑"/>
                <a:cs typeface="微软雅黑"/>
              </a:rPr>
              <a:t>8</a:t>
            </a:r>
            <a:r>
              <a:rPr lang="zh-CN" altLang="en-US" sz="1400" dirty="0">
                <a:latin typeface="微软雅黑"/>
                <a:ea typeface="微软雅黑"/>
                <a:cs typeface="微软雅黑"/>
              </a:rPr>
              <a:t>核</a:t>
            </a:r>
            <a:r>
              <a:rPr lang="en-US" altLang="zh-CN" sz="1400" dirty="0">
                <a:latin typeface="微软雅黑"/>
                <a:ea typeface="微软雅黑"/>
                <a:cs typeface="微软雅黑"/>
              </a:rPr>
              <a:t>32G</a:t>
            </a:r>
            <a:r>
              <a:rPr lang="zh-CN" altLang="en-US" sz="1400" dirty="0">
                <a:latin typeface="微软雅黑"/>
                <a:ea typeface="微软雅黑"/>
                <a:cs typeface="微软雅黑"/>
              </a:rPr>
              <a:t>内存），存储</a:t>
            </a:r>
            <a:r>
              <a:rPr lang="en-US" altLang="zh-CN" sz="1400" dirty="0">
                <a:latin typeface="微软雅黑"/>
                <a:ea typeface="微软雅黑"/>
                <a:cs typeface="微软雅黑"/>
              </a:rPr>
              <a:t>5</a:t>
            </a:r>
            <a:r>
              <a:rPr lang="zh-CN" altLang="en-US" sz="1400" dirty="0">
                <a:latin typeface="微软雅黑"/>
                <a:ea typeface="微软雅黑"/>
                <a:cs typeface="微软雅黑"/>
              </a:rPr>
              <a:t>年视频和数据需要</a:t>
            </a:r>
            <a:r>
              <a:rPr lang="en-US" altLang="zh-CN" sz="1400" dirty="0">
                <a:latin typeface="微软雅黑"/>
                <a:ea typeface="微软雅黑"/>
                <a:cs typeface="微软雅黑"/>
              </a:rPr>
              <a:t>160TB</a:t>
            </a:r>
            <a:r>
              <a:rPr lang="zh-CN" altLang="en-US" sz="1400" dirty="0">
                <a:latin typeface="微软雅黑"/>
                <a:ea typeface="微软雅黑"/>
                <a:cs typeface="微软雅黑"/>
              </a:rPr>
              <a:t> </a:t>
            </a:r>
            <a:r>
              <a:rPr lang="en-US" altLang="zh-CN" sz="1400" dirty="0">
                <a:latin typeface="微软雅黑"/>
                <a:ea typeface="微软雅黑"/>
                <a:cs typeface="微软雅黑"/>
              </a:rPr>
              <a:t>NAS</a:t>
            </a:r>
            <a:r>
              <a:rPr lang="zh-CN" altLang="en-US" sz="1400" dirty="0" smtClean="0">
                <a:latin typeface="微软雅黑"/>
                <a:ea typeface="微软雅黑"/>
                <a:cs typeface="微软雅黑"/>
              </a:rPr>
              <a:t>存储。</a:t>
            </a:r>
            <a:r>
              <a:rPr lang="zh-CN" altLang="zh-CN" sz="1400" dirty="0" smtClean="0">
                <a:latin typeface="微软雅黑"/>
                <a:ea typeface="微软雅黑"/>
                <a:cs typeface="微软雅黑"/>
              </a:rPr>
              <a:t> </a:t>
            </a:r>
            <a:endParaRPr kumimoji="1" lang="zh-CN" altLang="en-US" sz="1400" dirty="0">
              <a:latin typeface="微软雅黑"/>
              <a:ea typeface="微软雅黑"/>
              <a:cs typeface="微软雅黑"/>
            </a:endParaRPr>
          </a:p>
        </p:txBody>
      </p:sp>
      <p:grpSp>
        <p:nvGrpSpPr>
          <p:cNvPr id="203" name="组合 202"/>
          <p:cNvGrpSpPr/>
          <p:nvPr/>
        </p:nvGrpSpPr>
        <p:grpSpPr>
          <a:xfrm>
            <a:off x="7380895" y="945155"/>
            <a:ext cx="2998233" cy="1800197"/>
            <a:chOff x="7380895" y="1170180"/>
            <a:chExt cx="2998233" cy="1800197"/>
          </a:xfrm>
        </p:grpSpPr>
        <p:sp>
          <p:nvSpPr>
            <p:cNvPr id="204" name="文本框 1"/>
            <p:cNvSpPr txBox="1"/>
            <p:nvPr/>
          </p:nvSpPr>
          <p:spPr>
            <a:xfrm>
              <a:off x="7650925" y="1170180"/>
              <a:ext cx="2728203" cy="1800197"/>
            </a:xfrm>
            <a:prstGeom prst="rect">
              <a:avLst/>
            </a:prstGeom>
            <a:noFill/>
            <a:ln>
              <a:noFill/>
            </a:ln>
          </p:spPr>
          <p:txBody>
            <a:bodyPr vert="horz" wrap="square" lIns="102860" tIns="51429" rIns="102860" bIns="51429" numCol="1" rtlCol="0" anchor="ctr" anchorCtr="0" compatLnSpc="1">
              <a:prstTxWarp prst="textNoShape">
                <a:avLst/>
              </a:prstTxWarp>
              <a:noAutofit/>
            </a:bodyPr>
            <a:lstStyle>
              <a:defPPr>
                <a:defRPr lang="zh-CN"/>
              </a:defPPr>
              <a:lvl1pPr defTabSz="1028700" eaLnBrk="0" fontAlgn="base" hangingPunct="0">
                <a:spcBef>
                  <a:spcPct val="0"/>
                </a:spcBef>
                <a:spcAft>
                  <a:spcPct val="0"/>
                </a:spcAft>
                <a:defRPr sz="2700" b="1">
                  <a:solidFill>
                    <a:srgbClr val="00B0F0"/>
                  </a:solidFill>
                  <a:latin typeface="微软雅黑" pitchFamily="34" charset="-122"/>
                  <a:ea typeface="微软雅黑" pitchFamily="34" charset="-122"/>
                  <a:cs typeface="+mj-cs"/>
                </a:defRPr>
              </a:lvl1pPr>
              <a:lvl2pPr defTabSz="1028700" eaLnBrk="0" fontAlgn="base" hangingPunct="0">
                <a:spcBef>
                  <a:spcPct val="0"/>
                </a:spcBef>
                <a:spcAft>
                  <a:spcPct val="0"/>
                </a:spcAft>
                <a:defRPr sz="2700" b="1">
                  <a:solidFill>
                    <a:srgbClr val="00B0F0"/>
                  </a:solidFill>
                  <a:latin typeface="微软雅黑" pitchFamily="34" charset="-122"/>
                  <a:ea typeface="微软雅黑" pitchFamily="34" charset="-122"/>
                </a:defRPr>
              </a:lvl2pPr>
              <a:lvl3pPr defTabSz="1028700" eaLnBrk="0" fontAlgn="base" hangingPunct="0">
                <a:spcBef>
                  <a:spcPct val="0"/>
                </a:spcBef>
                <a:spcAft>
                  <a:spcPct val="0"/>
                </a:spcAft>
                <a:defRPr sz="2700" b="1">
                  <a:solidFill>
                    <a:srgbClr val="00B0F0"/>
                  </a:solidFill>
                  <a:latin typeface="微软雅黑" pitchFamily="34" charset="-122"/>
                  <a:ea typeface="微软雅黑" pitchFamily="34" charset="-122"/>
                </a:defRPr>
              </a:lvl3pPr>
              <a:lvl4pPr defTabSz="1028700" eaLnBrk="0" fontAlgn="base" hangingPunct="0">
                <a:spcBef>
                  <a:spcPct val="0"/>
                </a:spcBef>
                <a:spcAft>
                  <a:spcPct val="0"/>
                </a:spcAft>
                <a:defRPr sz="2700" b="1">
                  <a:solidFill>
                    <a:srgbClr val="00B0F0"/>
                  </a:solidFill>
                  <a:latin typeface="微软雅黑" pitchFamily="34" charset="-122"/>
                  <a:ea typeface="微软雅黑" pitchFamily="34" charset="-122"/>
                </a:defRPr>
              </a:lvl4pPr>
              <a:lvl5pPr defTabSz="1028700" eaLnBrk="0" fontAlgn="base" hangingPunct="0">
                <a:spcBef>
                  <a:spcPct val="0"/>
                </a:spcBef>
                <a:spcAft>
                  <a:spcPct val="0"/>
                </a:spcAft>
                <a:defRPr sz="2700" b="1">
                  <a:solidFill>
                    <a:srgbClr val="00B0F0"/>
                  </a:solidFill>
                  <a:latin typeface="微软雅黑" pitchFamily="34" charset="-122"/>
                  <a:ea typeface="微软雅黑" pitchFamily="34" charset="-122"/>
                </a:defRPr>
              </a:lvl5pPr>
              <a:lvl6pPr marL="457200" defTabSz="1028700" fontAlgn="base">
                <a:spcBef>
                  <a:spcPct val="0"/>
                </a:spcBef>
                <a:spcAft>
                  <a:spcPct val="0"/>
                </a:spcAft>
                <a:defRPr sz="2700" b="1">
                  <a:solidFill>
                    <a:srgbClr val="00B0F0"/>
                  </a:solidFill>
                  <a:latin typeface="微软雅黑" pitchFamily="34" charset="-122"/>
                  <a:ea typeface="微软雅黑" pitchFamily="34" charset="-122"/>
                </a:defRPr>
              </a:lvl6pPr>
              <a:lvl7pPr marL="914400" defTabSz="1028700" fontAlgn="base">
                <a:spcBef>
                  <a:spcPct val="0"/>
                </a:spcBef>
                <a:spcAft>
                  <a:spcPct val="0"/>
                </a:spcAft>
                <a:defRPr sz="2700" b="1">
                  <a:solidFill>
                    <a:srgbClr val="00B0F0"/>
                  </a:solidFill>
                  <a:latin typeface="微软雅黑" pitchFamily="34" charset="-122"/>
                  <a:ea typeface="微软雅黑" pitchFamily="34" charset="-122"/>
                </a:defRPr>
              </a:lvl7pPr>
              <a:lvl8pPr marL="1371600" defTabSz="1028700" fontAlgn="base">
                <a:spcBef>
                  <a:spcPct val="0"/>
                </a:spcBef>
                <a:spcAft>
                  <a:spcPct val="0"/>
                </a:spcAft>
                <a:defRPr sz="2700" b="1">
                  <a:solidFill>
                    <a:srgbClr val="00B0F0"/>
                  </a:solidFill>
                  <a:latin typeface="微软雅黑" pitchFamily="34" charset="-122"/>
                  <a:ea typeface="微软雅黑" pitchFamily="34" charset="-122"/>
                </a:defRPr>
              </a:lvl8pPr>
              <a:lvl9pPr marL="1828800" defTabSz="1028700" fontAlgn="base">
                <a:spcBef>
                  <a:spcPct val="0"/>
                </a:spcBef>
                <a:spcAft>
                  <a:spcPct val="0"/>
                </a:spcAft>
                <a:defRPr sz="2700" b="1">
                  <a:solidFill>
                    <a:srgbClr val="00B0F0"/>
                  </a:solidFill>
                  <a:latin typeface="微软雅黑" pitchFamily="34" charset="-122"/>
                  <a:ea typeface="微软雅黑" pitchFamily="34" charset="-122"/>
                </a:defRPr>
              </a:lvl9pPr>
            </a:lstStyle>
            <a:p>
              <a:pPr>
                <a:lnSpc>
                  <a:spcPct val="150000"/>
                </a:lnSpc>
                <a:buClr>
                  <a:schemeClr val="accent6"/>
                </a:buClr>
              </a:pPr>
              <a:r>
                <a:rPr lang="zh-CN" altLang="en-US" sz="1600" b="0" dirty="0">
                  <a:solidFill>
                    <a:srgbClr val="348DC5"/>
                  </a:solidFill>
                </a:rPr>
                <a:t>全集中化部署</a:t>
              </a:r>
              <a:endParaRPr lang="en-US" altLang="zh-CN" sz="1600" b="0" dirty="0">
                <a:solidFill>
                  <a:srgbClr val="348DC5"/>
                </a:solidFill>
              </a:endParaRPr>
            </a:p>
            <a:p>
              <a:pPr>
                <a:lnSpc>
                  <a:spcPct val="150000"/>
                </a:lnSpc>
                <a:buClr>
                  <a:schemeClr val="accent6"/>
                </a:buClr>
              </a:pPr>
              <a:r>
                <a:rPr lang="zh-CN" altLang="en-US" sz="1600" b="0" dirty="0">
                  <a:solidFill>
                    <a:srgbClr val="348DC5"/>
                  </a:solidFill>
                </a:rPr>
                <a:t>实时上传屏幕录像和日志</a:t>
              </a:r>
              <a:endParaRPr lang="en-US" altLang="zh-CN" sz="1600" b="0" dirty="0">
                <a:solidFill>
                  <a:srgbClr val="348DC5"/>
                </a:solidFill>
              </a:endParaRPr>
            </a:p>
            <a:p>
              <a:pPr>
                <a:lnSpc>
                  <a:spcPct val="150000"/>
                </a:lnSpc>
                <a:buClr>
                  <a:schemeClr val="accent6"/>
                </a:buClr>
              </a:pPr>
              <a:r>
                <a:rPr lang="zh-CN" altLang="en-US" sz="1600" b="0" dirty="0">
                  <a:solidFill>
                    <a:srgbClr val="348DC5"/>
                  </a:solidFill>
                </a:rPr>
                <a:t>延时限速上传录像</a:t>
              </a:r>
              <a:endParaRPr lang="en-US" altLang="zh-CN" sz="1600" b="0" dirty="0">
                <a:solidFill>
                  <a:srgbClr val="348DC5"/>
                </a:solidFill>
              </a:endParaRPr>
            </a:p>
            <a:p>
              <a:pPr>
                <a:lnSpc>
                  <a:spcPct val="150000"/>
                </a:lnSpc>
                <a:buClr>
                  <a:schemeClr val="accent6"/>
                </a:buClr>
              </a:pPr>
              <a:r>
                <a:rPr lang="zh-CN" altLang="en-US" sz="1600" b="0" dirty="0">
                  <a:solidFill>
                    <a:srgbClr val="348DC5"/>
                  </a:solidFill>
                </a:rPr>
                <a:t>基于大数据的集中化架构</a:t>
              </a:r>
            </a:p>
          </p:txBody>
        </p:sp>
        <p:sp>
          <p:nvSpPr>
            <p:cNvPr id="205" name="六边形 204"/>
            <p:cNvSpPr/>
            <p:nvPr/>
          </p:nvSpPr>
          <p:spPr>
            <a:xfrm>
              <a:off x="7380895" y="1461100"/>
              <a:ext cx="180020" cy="155189"/>
            </a:xfrm>
            <a:prstGeom prst="hexagon">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六边形 205"/>
            <p:cNvSpPr/>
            <p:nvPr/>
          </p:nvSpPr>
          <p:spPr>
            <a:xfrm>
              <a:off x="7380895" y="1829178"/>
              <a:ext cx="180020" cy="155189"/>
            </a:xfrm>
            <a:prstGeom prst="hexagon">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7" name="六边形 206"/>
            <p:cNvSpPr/>
            <p:nvPr/>
          </p:nvSpPr>
          <p:spPr>
            <a:xfrm>
              <a:off x="7380895" y="2197256"/>
              <a:ext cx="180020" cy="155189"/>
            </a:xfrm>
            <a:prstGeom prst="hexagon">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六边形 207"/>
            <p:cNvSpPr/>
            <p:nvPr/>
          </p:nvSpPr>
          <p:spPr>
            <a:xfrm>
              <a:off x="7380895" y="2565335"/>
              <a:ext cx="180020" cy="155189"/>
            </a:xfrm>
            <a:prstGeom prst="hexagon">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800141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760715" y="676730"/>
            <a:ext cx="4320540" cy="4453890"/>
          </a:xfrm>
          <a:prstGeom prst="rect">
            <a:avLst/>
          </a:prstGeom>
        </p:spPr>
      </p:pic>
      <p:pic>
        <p:nvPicPr>
          <p:cNvPr id="6" name="图片 5"/>
          <p:cNvPicPr>
            <a:picLocks noChangeAspect="1"/>
          </p:cNvPicPr>
          <p:nvPr/>
        </p:nvPicPr>
        <p:blipFill>
          <a:blip r:embed="rId2"/>
          <a:stretch>
            <a:fillRect/>
          </a:stretch>
        </p:blipFill>
        <p:spPr>
          <a:xfrm>
            <a:off x="657148" y="676730"/>
            <a:ext cx="4320540" cy="4453890"/>
          </a:xfrm>
          <a:prstGeom prst="rect">
            <a:avLst/>
          </a:prstGeom>
        </p:spPr>
      </p:pic>
      <p:sp>
        <p:nvSpPr>
          <p:cNvPr id="7" name="等腰三角形 6"/>
          <p:cNvSpPr/>
          <p:nvPr/>
        </p:nvSpPr>
        <p:spPr>
          <a:xfrm rot="19101473">
            <a:off x="1361740" y="3168192"/>
            <a:ext cx="2041427" cy="1209734"/>
          </a:xfrm>
          <a:prstGeom prst="triangle">
            <a:avLst/>
          </a:prstGeom>
          <a:gradFill>
            <a:gsLst>
              <a:gs pos="0">
                <a:schemeClr val="bg1">
                  <a:alpha val="49000"/>
                </a:schemeClr>
              </a:gs>
              <a:gs pos="100000">
                <a:schemeClr val="bg1">
                  <a:lumMod val="65000"/>
                </a:schemeClr>
              </a:gs>
            </a:gsLst>
          </a:gradFill>
          <a:ln>
            <a:noFill/>
          </a:ln>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a:p>
        </p:txBody>
      </p:sp>
      <p:sp>
        <p:nvSpPr>
          <p:cNvPr id="9" name="等腰三角形 8"/>
          <p:cNvSpPr/>
          <p:nvPr/>
        </p:nvSpPr>
        <p:spPr>
          <a:xfrm rot="19101473">
            <a:off x="6635426" y="3092584"/>
            <a:ext cx="2041427" cy="1209734"/>
          </a:xfrm>
          <a:prstGeom prst="triangle">
            <a:avLst/>
          </a:prstGeom>
          <a:gradFill>
            <a:gsLst>
              <a:gs pos="0">
                <a:schemeClr val="bg1">
                  <a:alpha val="49000"/>
                </a:schemeClr>
              </a:gs>
              <a:gs pos="100000">
                <a:schemeClr val="bg1">
                  <a:lumMod val="65000"/>
                </a:schemeClr>
              </a:gs>
            </a:gsLst>
          </a:gradFill>
          <a:ln>
            <a:noFill/>
          </a:ln>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a:p>
        </p:txBody>
      </p:sp>
      <p:sp>
        <p:nvSpPr>
          <p:cNvPr id="11" name="等腰三角形 10"/>
          <p:cNvSpPr/>
          <p:nvPr/>
        </p:nvSpPr>
        <p:spPr>
          <a:xfrm rot="6693794">
            <a:off x="8104573" y="1878875"/>
            <a:ext cx="1814602" cy="1360951"/>
          </a:xfrm>
          <a:prstGeom prst="triangle">
            <a:avLst/>
          </a:prstGeom>
          <a:gradFill>
            <a:gsLst>
              <a:gs pos="0">
                <a:schemeClr val="bg1">
                  <a:alpha val="49000"/>
                </a:schemeClr>
              </a:gs>
              <a:gs pos="100000">
                <a:schemeClr val="bg1">
                  <a:lumMod val="65000"/>
                </a:schemeClr>
              </a:gs>
            </a:gsLst>
          </a:gradFill>
          <a:ln>
            <a:noFill/>
          </a:ln>
        </p:spPr>
        <p:style>
          <a:lnRef idx="1">
            <a:schemeClr val="accent1"/>
          </a:lnRef>
          <a:fillRef idx="3">
            <a:schemeClr val="accent1"/>
          </a:fillRef>
          <a:effectRef idx="2">
            <a:schemeClr val="accent1"/>
          </a:effectRef>
          <a:fontRef idx="minor">
            <a:schemeClr val="lt1"/>
          </a:fontRef>
        </p:style>
        <p:txBody>
          <a:bodyPr lIns="102870" tIns="51435" rIns="102870" bIns="51435" rtlCol="0" anchor="ctr"/>
          <a:lstStyle/>
          <a:p>
            <a:pPr algn="ctr"/>
            <a:endParaRPr kumimoji="1" lang="zh-CN" altLang="en-US"/>
          </a:p>
        </p:txBody>
      </p:sp>
      <p:cxnSp>
        <p:nvCxnSpPr>
          <p:cNvPr id="15" name="直线连接符 14"/>
          <p:cNvCxnSpPr/>
          <p:nvPr/>
        </p:nvCxnSpPr>
        <p:spPr>
          <a:xfrm>
            <a:off x="2018099" y="3247416"/>
            <a:ext cx="1446011"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7376844" y="3247416"/>
            <a:ext cx="119083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直线连接符 17"/>
          <p:cNvCxnSpPr>
            <a:stCxn id="22" idx="1"/>
          </p:cNvCxnSpPr>
          <p:nvPr/>
        </p:nvCxnSpPr>
        <p:spPr>
          <a:xfrm flipH="1">
            <a:off x="9078033" y="2758512"/>
            <a:ext cx="85059" cy="107318"/>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图片 19"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7861" y="3096199"/>
            <a:ext cx="494330" cy="534360"/>
          </a:xfrm>
          <a:prstGeom prst="rect">
            <a:avLst/>
          </a:prstGeom>
        </p:spPr>
      </p:pic>
      <p:pic>
        <p:nvPicPr>
          <p:cNvPr id="21" name="图片 20"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0548" y="3007989"/>
            <a:ext cx="494330" cy="534360"/>
          </a:xfrm>
          <a:prstGeom prst="rect">
            <a:avLst/>
          </a:prstGeom>
        </p:spPr>
      </p:pic>
      <p:pic>
        <p:nvPicPr>
          <p:cNvPr id="22" name="图片 21" descr="ca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63092" y="2491331"/>
            <a:ext cx="494330" cy="534360"/>
          </a:xfrm>
          <a:prstGeom prst="rect">
            <a:avLst/>
          </a:prstGeom>
        </p:spPr>
      </p:pic>
      <p:sp>
        <p:nvSpPr>
          <p:cNvPr id="16" name="AutoShape 13"/>
          <p:cNvSpPr>
            <a:spLocks noChangeArrowheads="1"/>
          </p:cNvSpPr>
          <p:nvPr/>
        </p:nvSpPr>
        <p:spPr bwMode="auto">
          <a:xfrm>
            <a:off x="396875" y="0"/>
            <a:ext cx="431800" cy="73025"/>
          </a:xfrm>
          <a:prstGeom prst="flowChartProcess">
            <a:avLst/>
          </a:prstGeom>
          <a:solidFill>
            <a:srgbClr val="DB7924"/>
          </a:solidFill>
          <a:ln>
            <a:noFill/>
          </a:ln>
        </p:spPr>
        <p:txBody>
          <a:bodyPr anchor="ctr"/>
          <a:lstStyle/>
          <a:p>
            <a:endParaRPr lang="zh-CN" altLang="en-US">
              <a:solidFill>
                <a:srgbClr val="29AC91"/>
              </a:solidFill>
            </a:endParaRPr>
          </a:p>
        </p:txBody>
      </p:sp>
      <p:sp>
        <p:nvSpPr>
          <p:cNvPr id="23" name="Text Box 14"/>
          <p:cNvSpPr txBox="1">
            <a:spLocks noChangeArrowheads="1"/>
          </p:cNvSpPr>
          <p:nvPr/>
        </p:nvSpPr>
        <p:spPr bwMode="auto">
          <a:xfrm>
            <a:off x="288925" y="12700"/>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DB7924"/>
                </a:solidFill>
                <a:latin typeface="黑体" pitchFamily="49" charset="-122"/>
                <a:ea typeface="黑体" pitchFamily="49" charset="-122"/>
                <a:sym typeface="Calibri" pitchFamily="34" charset="0"/>
              </a:rPr>
              <a:t>实际柜台工位部署示意图</a:t>
            </a:r>
            <a:endParaRPr lang="zh-CN" altLang="en-US" sz="2800" b="1" dirty="0">
              <a:solidFill>
                <a:srgbClr val="DB7924"/>
              </a:solidFill>
              <a:latin typeface="黑体" pitchFamily="49" charset="-122"/>
              <a:ea typeface="黑体" pitchFamily="49" charset="-122"/>
              <a:sym typeface="Calibri" pitchFamily="34" charset="0"/>
            </a:endParaRPr>
          </a:p>
        </p:txBody>
      </p:sp>
      <p:grpSp>
        <p:nvGrpSpPr>
          <p:cNvPr id="8" name="组合 7"/>
          <p:cNvGrpSpPr/>
          <p:nvPr/>
        </p:nvGrpSpPr>
        <p:grpSpPr>
          <a:xfrm>
            <a:off x="1768144" y="5220630"/>
            <a:ext cx="2147366" cy="1236230"/>
            <a:chOff x="1768144" y="5256038"/>
            <a:chExt cx="2147366" cy="1236230"/>
          </a:xfrm>
        </p:grpSpPr>
        <p:sp>
          <p:nvSpPr>
            <p:cNvPr id="24" name="Text Box 10"/>
            <p:cNvSpPr>
              <a:spLocks noChangeArrowheads="1"/>
            </p:cNvSpPr>
            <p:nvPr/>
          </p:nvSpPr>
          <p:spPr bwMode="auto">
            <a:xfrm>
              <a:off x="2301664" y="5624338"/>
              <a:ext cx="1613846"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1400" dirty="0" smtClean="0">
                  <a:solidFill>
                    <a:schemeClr val="tx1">
                      <a:lumMod val="95000"/>
                      <a:lumOff val="5000"/>
                    </a:schemeClr>
                  </a:solidFill>
                  <a:latin typeface="微软雅黑"/>
                  <a:ea typeface="微软雅黑"/>
                  <a:cs typeface="微软雅黑"/>
                </a:rPr>
                <a:t>拍摄客户</a:t>
              </a:r>
              <a:endParaRPr lang="en-US" altLang="zh-CN" sz="1400" dirty="0" smtClean="0">
                <a:solidFill>
                  <a:schemeClr val="tx1">
                    <a:lumMod val="95000"/>
                    <a:lumOff val="5000"/>
                  </a:schemeClr>
                </a:solidFill>
                <a:latin typeface="微软雅黑"/>
                <a:ea typeface="微软雅黑"/>
                <a:cs typeface="微软雅黑"/>
              </a:endParaRPr>
            </a:p>
            <a:p>
              <a:pPr>
                <a:lnSpc>
                  <a:spcPct val="120000"/>
                </a:lnSpc>
                <a:defRPr/>
              </a:pPr>
              <a:r>
                <a:rPr lang="zh-CN" altLang="en-US" sz="1400" dirty="0" smtClean="0">
                  <a:solidFill>
                    <a:schemeClr val="tx1">
                      <a:lumMod val="95000"/>
                      <a:lumOff val="5000"/>
                    </a:schemeClr>
                  </a:solidFill>
                  <a:latin typeface="微软雅黑"/>
                  <a:ea typeface="微软雅黑"/>
                  <a:cs typeface="微软雅黑"/>
                </a:rPr>
                <a:t>方向可调整</a:t>
              </a:r>
              <a:endParaRPr lang="en-US" altLang="zh-CN" sz="1400" dirty="0" smtClean="0">
                <a:solidFill>
                  <a:schemeClr val="tx1">
                    <a:lumMod val="95000"/>
                    <a:lumOff val="5000"/>
                  </a:schemeClr>
                </a:solidFill>
                <a:latin typeface="微软雅黑"/>
                <a:ea typeface="微软雅黑"/>
                <a:cs typeface="微软雅黑"/>
              </a:endParaRPr>
            </a:p>
            <a:p>
              <a:pPr>
                <a:lnSpc>
                  <a:spcPct val="120000"/>
                </a:lnSpc>
                <a:defRPr/>
              </a:pPr>
              <a:r>
                <a:rPr lang="zh-CN" altLang="en-US" sz="1400" dirty="0" smtClean="0">
                  <a:solidFill>
                    <a:schemeClr val="tx1">
                      <a:lumMod val="95000"/>
                      <a:lumOff val="5000"/>
                    </a:schemeClr>
                  </a:solidFill>
                  <a:latin typeface="微软雅黑"/>
                  <a:ea typeface="微软雅黑"/>
                  <a:cs typeface="微软雅黑"/>
                </a:rPr>
                <a:t>内置拾音器</a:t>
              </a:r>
              <a:endParaRPr lang="zh-CN" altLang="en-US" sz="1400" dirty="0">
                <a:solidFill>
                  <a:schemeClr val="tx1">
                    <a:lumMod val="95000"/>
                    <a:lumOff val="5000"/>
                  </a:schemeClr>
                </a:solidFill>
                <a:latin typeface="微软雅黑"/>
                <a:ea typeface="微软雅黑"/>
                <a:cs typeface="微软雅黑"/>
              </a:endParaRPr>
            </a:p>
          </p:txBody>
        </p:sp>
        <p:sp>
          <p:nvSpPr>
            <p:cNvPr id="25" name="圆角矩形 24"/>
            <p:cNvSpPr/>
            <p:nvPr/>
          </p:nvSpPr>
          <p:spPr bwMode="auto">
            <a:xfrm>
              <a:off x="1768144" y="5256038"/>
              <a:ext cx="2029450" cy="360362"/>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smtClean="0">
                  <a:solidFill>
                    <a:schemeClr val="bg1"/>
                  </a:solidFill>
                  <a:latin typeface="微软雅黑" pitchFamily="34" charset="-122"/>
                  <a:ea typeface="微软雅黑" pitchFamily="34" charset="-122"/>
                </a:rPr>
                <a:t>单摄像头解决方案</a:t>
              </a:r>
              <a:endParaRPr lang="zh-CN" altLang="en-US" sz="1600" dirty="0">
                <a:solidFill>
                  <a:schemeClr val="bg1"/>
                </a:solidFill>
                <a:latin typeface="微软雅黑" pitchFamily="34" charset="-122"/>
                <a:ea typeface="微软雅黑" pitchFamily="34" charset="-122"/>
              </a:endParaRPr>
            </a:p>
          </p:txBody>
        </p:sp>
        <p:sp>
          <p:nvSpPr>
            <p:cNvPr id="26" name="椭圆 25"/>
            <p:cNvSpPr/>
            <p:nvPr/>
          </p:nvSpPr>
          <p:spPr bwMode="auto">
            <a:xfrm>
              <a:off x="2111164" y="5706088"/>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7" name="椭圆 26"/>
            <p:cNvSpPr/>
            <p:nvPr/>
          </p:nvSpPr>
          <p:spPr bwMode="auto">
            <a:xfrm>
              <a:off x="2111164" y="5962662"/>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28" name="椭圆 27"/>
            <p:cNvSpPr/>
            <p:nvPr/>
          </p:nvSpPr>
          <p:spPr bwMode="auto">
            <a:xfrm>
              <a:off x="2111164" y="6220825"/>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grpSp>
        <p:nvGrpSpPr>
          <p:cNvPr id="3" name="组合 2"/>
          <p:cNvGrpSpPr/>
          <p:nvPr/>
        </p:nvGrpSpPr>
        <p:grpSpPr>
          <a:xfrm>
            <a:off x="6988724" y="5220630"/>
            <a:ext cx="2147366" cy="1494762"/>
            <a:chOff x="6988724" y="5256038"/>
            <a:chExt cx="2147366" cy="1494762"/>
          </a:xfrm>
        </p:grpSpPr>
        <p:sp>
          <p:nvSpPr>
            <p:cNvPr id="30" name="Text Box 10"/>
            <p:cNvSpPr>
              <a:spLocks noChangeArrowheads="1"/>
            </p:cNvSpPr>
            <p:nvPr/>
          </p:nvSpPr>
          <p:spPr bwMode="auto">
            <a:xfrm>
              <a:off x="7522244" y="5624338"/>
              <a:ext cx="1613846"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defRPr/>
              </a:pPr>
              <a:r>
                <a:rPr lang="zh-CN" altLang="en-US" sz="1400" dirty="0" smtClean="0">
                  <a:solidFill>
                    <a:schemeClr val="tx1">
                      <a:lumMod val="95000"/>
                      <a:lumOff val="5000"/>
                    </a:schemeClr>
                  </a:solidFill>
                  <a:latin typeface="微软雅黑"/>
                  <a:ea typeface="微软雅黑"/>
                  <a:cs typeface="微软雅黑"/>
                </a:rPr>
                <a:t>一个拍摄客户</a:t>
              </a:r>
              <a:endParaRPr lang="en-US" altLang="zh-CN" sz="1400" dirty="0" smtClean="0">
                <a:solidFill>
                  <a:schemeClr val="tx1">
                    <a:lumMod val="95000"/>
                    <a:lumOff val="5000"/>
                  </a:schemeClr>
                </a:solidFill>
                <a:latin typeface="微软雅黑"/>
                <a:ea typeface="微软雅黑"/>
                <a:cs typeface="微软雅黑"/>
              </a:endParaRPr>
            </a:p>
            <a:p>
              <a:pPr>
                <a:lnSpc>
                  <a:spcPct val="120000"/>
                </a:lnSpc>
                <a:defRPr/>
              </a:pPr>
              <a:r>
                <a:rPr lang="zh-CN" altLang="en-US" sz="1400" dirty="0" smtClean="0">
                  <a:solidFill>
                    <a:schemeClr val="tx1">
                      <a:lumMod val="95000"/>
                      <a:lumOff val="5000"/>
                    </a:schemeClr>
                  </a:solidFill>
                  <a:latin typeface="微软雅黑"/>
                  <a:ea typeface="微软雅黑"/>
                  <a:cs typeface="微软雅黑"/>
                </a:rPr>
                <a:t>一个拍摄柜员</a:t>
              </a:r>
              <a:endParaRPr lang="en-US" altLang="zh-CN" sz="1400" dirty="0" smtClean="0">
                <a:solidFill>
                  <a:schemeClr val="tx1">
                    <a:lumMod val="95000"/>
                    <a:lumOff val="5000"/>
                  </a:schemeClr>
                </a:solidFill>
                <a:latin typeface="微软雅黑"/>
                <a:ea typeface="微软雅黑"/>
                <a:cs typeface="微软雅黑"/>
              </a:endParaRPr>
            </a:p>
            <a:p>
              <a:pPr>
                <a:lnSpc>
                  <a:spcPct val="120000"/>
                </a:lnSpc>
                <a:defRPr/>
              </a:pPr>
              <a:r>
                <a:rPr lang="zh-CN" altLang="en-US" sz="1400" dirty="0" smtClean="0">
                  <a:solidFill>
                    <a:schemeClr val="tx1">
                      <a:lumMod val="95000"/>
                      <a:lumOff val="5000"/>
                    </a:schemeClr>
                  </a:solidFill>
                  <a:latin typeface="微软雅黑"/>
                  <a:ea typeface="微软雅黑"/>
                  <a:cs typeface="微软雅黑"/>
                </a:rPr>
                <a:t>方向可调整</a:t>
              </a:r>
              <a:endParaRPr lang="en-US" altLang="zh-CN" sz="1400" dirty="0" smtClean="0">
                <a:solidFill>
                  <a:schemeClr val="tx1">
                    <a:lumMod val="95000"/>
                    <a:lumOff val="5000"/>
                  </a:schemeClr>
                </a:solidFill>
                <a:latin typeface="微软雅黑"/>
                <a:ea typeface="微软雅黑"/>
                <a:cs typeface="微软雅黑"/>
              </a:endParaRPr>
            </a:p>
            <a:p>
              <a:pPr>
                <a:lnSpc>
                  <a:spcPct val="120000"/>
                </a:lnSpc>
                <a:defRPr/>
              </a:pPr>
              <a:r>
                <a:rPr lang="zh-CN" altLang="en-US" sz="1400" dirty="0" smtClean="0">
                  <a:solidFill>
                    <a:schemeClr val="tx1">
                      <a:lumMod val="95000"/>
                      <a:lumOff val="5000"/>
                    </a:schemeClr>
                  </a:solidFill>
                  <a:latin typeface="微软雅黑"/>
                  <a:ea typeface="微软雅黑"/>
                  <a:cs typeface="微软雅黑"/>
                </a:rPr>
                <a:t>内置拾音器</a:t>
              </a:r>
              <a:endParaRPr lang="zh-CN" altLang="en-US" sz="1400" dirty="0">
                <a:solidFill>
                  <a:schemeClr val="tx1">
                    <a:lumMod val="95000"/>
                    <a:lumOff val="5000"/>
                  </a:schemeClr>
                </a:solidFill>
                <a:latin typeface="微软雅黑"/>
                <a:ea typeface="微软雅黑"/>
                <a:cs typeface="微软雅黑"/>
              </a:endParaRPr>
            </a:p>
          </p:txBody>
        </p:sp>
        <p:sp>
          <p:nvSpPr>
            <p:cNvPr id="31" name="圆角矩形 30"/>
            <p:cNvSpPr/>
            <p:nvPr/>
          </p:nvSpPr>
          <p:spPr bwMode="auto">
            <a:xfrm>
              <a:off x="6988724" y="5256038"/>
              <a:ext cx="2029450" cy="360362"/>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双</a:t>
              </a:r>
              <a:r>
                <a:rPr lang="zh-CN" altLang="en-US" sz="1600" dirty="0" smtClean="0">
                  <a:solidFill>
                    <a:schemeClr val="bg1"/>
                  </a:solidFill>
                  <a:latin typeface="微软雅黑" pitchFamily="34" charset="-122"/>
                  <a:ea typeface="微软雅黑" pitchFamily="34" charset="-122"/>
                </a:rPr>
                <a:t>摄像头解决方案</a:t>
              </a:r>
              <a:endParaRPr lang="zh-CN" altLang="en-US" sz="1600" dirty="0">
                <a:solidFill>
                  <a:schemeClr val="bg1"/>
                </a:solidFill>
                <a:latin typeface="微软雅黑" pitchFamily="34" charset="-122"/>
                <a:ea typeface="微软雅黑" pitchFamily="34" charset="-122"/>
              </a:endParaRPr>
            </a:p>
          </p:txBody>
        </p:sp>
        <p:sp>
          <p:nvSpPr>
            <p:cNvPr id="32" name="椭圆 31"/>
            <p:cNvSpPr/>
            <p:nvPr/>
          </p:nvSpPr>
          <p:spPr bwMode="auto">
            <a:xfrm>
              <a:off x="7331744" y="5781500"/>
              <a:ext cx="160337" cy="158750"/>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3" name="椭圆 32"/>
            <p:cNvSpPr/>
            <p:nvPr/>
          </p:nvSpPr>
          <p:spPr bwMode="auto">
            <a:xfrm>
              <a:off x="7331744" y="6016893"/>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4" name="椭圆 33"/>
            <p:cNvSpPr/>
            <p:nvPr/>
          </p:nvSpPr>
          <p:spPr bwMode="auto">
            <a:xfrm>
              <a:off x="7331744" y="6490856"/>
              <a:ext cx="160337" cy="160337"/>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sp>
          <p:nvSpPr>
            <p:cNvPr id="35" name="椭圆 34"/>
            <p:cNvSpPr/>
            <p:nvPr/>
          </p:nvSpPr>
          <p:spPr bwMode="auto">
            <a:xfrm>
              <a:off x="7331744" y="6253874"/>
              <a:ext cx="160337" cy="160338"/>
            </a:xfrm>
            <a:prstGeom prst="ellipse">
              <a:avLst/>
            </a:prstGeom>
            <a:noFill/>
            <a:ln w="19050">
              <a:solidFill>
                <a:srgbClr val="348DC5"/>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a:solidFill>
                  <a:schemeClr val="tx1"/>
                </a:solidFill>
                <a:latin typeface="Arial" pitchFamily="34" charset="0"/>
              </a:endParaRPr>
            </a:p>
          </p:txBody>
        </p:sp>
      </p:grpSp>
    </p:spTree>
    <p:extLst>
      <p:ext uri="{BB962C8B-B14F-4D97-AF65-F5344CB8AC3E}">
        <p14:creationId xmlns:p14="http://schemas.microsoft.com/office/powerpoint/2010/main" val="323890530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2" name="直线连接符 31"/>
          <p:cNvCxnSpPr/>
          <p:nvPr/>
        </p:nvCxnSpPr>
        <p:spPr>
          <a:xfrm>
            <a:off x="8364030" y="2845381"/>
            <a:ext cx="1222110" cy="0"/>
          </a:xfrm>
          <a:prstGeom prst="line">
            <a:avLst/>
          </a:prstGeom>
          <a:ln w="57150" cmpd="sng">
            <a:solidFill>
              <a:srgbClr val="DB7924"/>
            </a:solidFill>
            <a:prstDash val="dot"/>
          </a:ln>
          <a:effectLst/>
        </p:spPr>
        <p:style>
          <a:lnRef idx="2">
            <a:schemeClr val="accent1"/>
          </a:lnRef>
          <a:fillRef idx="0">
            <a:schemeClr val="accent1"/>
          </a:fillRef>
          <a:effectRef idx="1">
            <a:schemeClr val="accent1"/>
          </a:effectRef>
          <a:fontRef idx="minor">
            <a:schemeClr val="tx1"/>
          </a:fontRef>
        </p:style>
      </p:cxnSp>
      <p:cxnSp>
        <p:nvCxnSpPr>
          <p:cNvPr id="35" name="直线连接符 34"/>
          <p:cNvCxnSpPr>
            <a:stCxn id="8" idx="2"/>
            <a:endCxn id="86" idx="0"/>
          </p:cNvCxnSpPr>
          <p:nvPr/>
        </p:nvCxnSpPr>
        <p:spPr>
          <a:xfrm flipH="1">
            <a:off x="1031590" y="1182462"/>
            <a:ext cx="3068666" cy="392763"/>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37" name="直线连接符 36"/>
          <p:cNvCxnSpPr>
            <a:stCxn id="8" idx="2"/>
            <a:endCxn id="281" idx="0"/>
          </p:cNvCxnSpPr>
          <p:nvPr/>
        </p:nvCxnSpPr>
        <p:spPr>
          <a:xfrm flipH="1">
            <a:off x="2611715" y="1182462"/>
            <a:ext cx="1488541" cy="392763"/>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41" name="直线连接符 40"/>
          <p:cNvCxnSpPr>
            <a:stCxn id="8" idx="2"/>
            <a:endCxn id="118" idx="0"/>
          </p:cNvCxnSpPr>
          <p:nvPr/>
        </p:nvCxnSpPr>
        <p:spPr>
          <a:xfrm>
            <a:off x="4100256" y="1182462"/>
            <a:ext cx="33538" cy="409356"/>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44" name="直线连接符 43"/>
          <p:cNvCxnSpPr>
            <a:stCxn id="8" idx="2"/>
            <a:endCxn id="267" idx="0"/>
          </p:cNvCxnSpPr>
          <p:nvPr/>
        </p:nvCxnSpPr>
        <p:spPr>
          <a:xfrm>
            <a:off x="4100256" y="1182462"/>
            <a:ext cx="1552607" cy="409356"/>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68" name="直线连接符 67"/>
          <p:cNvCxnSpPr>
            <a:stCxn id="8" idx="2"/>
            <a:endCxn id="274" idx="0"/>
          </p:cNvCxnSpPr>
          <p:nvPr/>
        </p:nvCxnSpPr>
        <p:spPr>
          <a:xfrm>
            <a:off x="4100256" y="1182462"/>
            <a:ext cx="3071675" cy="409356"/>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107" name="直线连接符 106"/>
          <p:cNvCxnSpPr>
            <a:stCxn id="86" idx="2"/>
            <a:endCxn id="126" idx="0"/>
          </p:cNvCxnSpPr>
          <p:nvPr/>
        </p:nvCxnSpPr>
        <p:spPr>
          <a:xfrm>
            <a:off x="1031590" y="4213152"/>
            <a:ext cx="1125833" cy="422413"/>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108" name="直线连接符 107"/>
          <p:cNvCxnSpPr>
            <a:stCxn id="281" idx="2"/>
            <a:endCxn id="126" idx="0"/>
          </p:cNvCxnSpPr>
          <p:nvPr/>
        </p:nvCxnSpPr>
        <p:spPr>
          <a:xfrm flipH="1">
            <a:off x="2157423" y="4213152"/>
            <a:ext cx="454292" cy="422413"/>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111" name="直线连接符 110"/>
          <p:cNvCxnSpPr>
            <a:stCxn id="267" idx="2"/>
            <a:endCxn id="126" idx="0"/>
          </p:cNvCxnSpPr>
          <p:nvPr/>
        </p:nvCxnSpPr>
        <p:spPr>
          <a:xfrm flipH="1">
            <a:off x="2157423" y="4229745"/>
            <a:ext cx="3495440" cy="405820"/>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114" name="直线连接符 113"/>
          <p:cNvCxnSpPr>
            <a:stCxn id="281" idx="2"/>
            <a:endCxn id="296" idx="0"/>
          </p:cNvCxnSpPr>
          <p:nvPr/>
        </p:nvCxnSpPr>
        <p:spPr>
          <a:xfrm>
            <a:off x="2611715" y="4213152"/>
            <a:ext cx="3431374" cy="435352"/>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cxnSp>
        <p:nvCxnSpPr>
          <p:cNvPr id="117" name="直线连接符 116"/>
          <p:cNvCxnSpPr>
            <a:stCxn id="274" idx="2"/>
            <a:endCxn id="296" idx="0"/>
          </p:cNvCxnSpPr>
          <p:nvPr/>
        </p:nvCxnSpPr>
        <p:spPr>
          <a:xfrm flipH="1">
            <a:off x="6043089" y="4229745"/>
            <a:ext cx="1128842" cy="418759"/>
          </a:xfrm>
          <a:prstGeom prst="line">
            <a:avLst/>
          </a:prstGeom>
          <a:ln>
            <a:solidFill>
              <a:srgbClr val="DB7924"/>
            </a:solidFill>
          </a:ln>
          <a:effectLst/>
        </p:spPr>
        <p:style>
          <a:lnRef idx="2">
            <a:schemeClr val="accent1"/>
          </a:lnRef>
          <a:fillRef idx="0">
            <a:schemeClr val="accent1"/>
          </a:fillRef>
          <a:effectRef idx="1">
            <a:schemeClr val="accent1"/>
          </a:effectRef>
          <a:fontRef idx="minor">
            <a:schemeClr val="tx1"/>
          </a:fontRef>
        </p:style>
      </p:cxnSp>
      <p:sp>
        <p:nvSpPr>
          <p:cNvPr id="153" name="矩形 152"/>
          <p:cNvSpPr/>
          <p:nvPr/>
        </p:nvSpPr>
        <p:spPr>
          <a:xfrm>
            <a:off x="8235990" y="720130"/>
            <a:ext cx="1436107" cy="444847"/>
          </a:xfrm>
          <a:prstGeom prst="rect">
            <a:avLst/>
          </a:prstGeom>
          <a:solidFill>
            <a:schemeClr val="tx1">
              <a:lumMod val="50000"/>
              <a:lumOff val="50000"/>
            </a:schemeClr>
          </a:solidFill>
          <a:ln>
            <a:noFill/>
          </a:ln>
          <a:effectLst/>
        </p:spPr>
        <p:style>
          <a:lnRef idx="3">
            <a:schemeClr val="lt1"/>
          </a:lnRef>
          <a:fillRef idx="1">
            <a:schemeClr val="accent1"/>
          </a:fillRef>
          <a:effectRef idx="1">
            <a:schemeClr val="accent1"/>
          </a:effectRef>
          <a:fontRef idx="minor">
            <a:schemeClr val="lt1"/>
          </a:fontRef>
        </p:style>
        <p:txBody>
          <a:bodyPr lIns="102870" tIns="51435" rIns="102870" bIns="51435" rtlCol="0" anchor="ctr"/>
          <a:lstStyle/>
          <a:p>
            <a:pPr algn="ctr"/>
            <a:r>
              <a:rPr kumimoji="1" lang="zh-CN" altLang="en-US" sz="1600" dirty="0">
                <a:latin typeface="微软雅黑"/>
                <a:ea typeface="微软雅黑"/>
                <a:cs typeface="微软雅黑"/>
              </a:rPr>
              <a:t>策略服务器</a:t>
            </a:r>
          </a:p>
        </p:txBody>
      </p:sp>
      <p:sp>
        <p:nvSpPr>
          <p:cNvPr id="154" name="矩形 153"/>
          <p:cNvSpPr/>
          <p:nvPr/>
        </p:nvSpPr>
        <p:spPr>
          <a:xfrm>
            <a:off x="8235990" y="1324997"/>
            <a:ext cx="1436107" cy="444847"/>
          </a:xfrm>
          <a:prstGeom prst="rect">
            <a:avLst/>
          </a:prstGeom>
          <a:solidFill>
            <a:schemeClr val="tx1">
              <a:lumMod val="50000"/>
              <a:lumOff val="50000"/>
            </a:schemeClr>
          </a:solidFill>
          <a:ln>
            <a:noFill/>
          </a:ln>
          <a:effectLst/>
        </p:spPr>
        <p:style>
          <a:lnRef idx="3">
            <a:schemeClr val="lt1"/>
          </a:lnRef>
          <a:fillRef idx="1">
            <a:schemeClr val="accent3"/>
          </a:fillRef>
          <a:effectRef idx="1">
            <a:schemeClr val="accent3"/>
          </a:effectRef>
          <a:fontRef idx="minor">
            <a:schemeClr val="lt1"/>
          </a:fontRef>
        </p:style>
        <p:txBody>
          <a:bodyPr lIns="102870" tIns="51435" rIns="102870" bIns="51435" rtlCol="0" anchor="ctr"/>
          <a:lstStyle/>
          <a:p>
            <a:pPr algn="ctr"/>
            <a:r>
              <a:rPr kumimoji="1" lang="zh-CN" altLang="en-US" sz="1600" dirty="0">
                <a:latin typeface="微软雅黑"/>
                <a:ea typeface="微软雅黑"/>
                <a:cs typeface="微软雅黑"/>
              </a:rPr>
              <a:t>录像务器</a:t>
            </a:r>
          </a:p>
        </p:txBody>
      </p:sp>
      <p:sp>
        <p:nvSpPr>
          <p:cNvPr id="61" name="AutoShape 13"/>
          <p:cNvSpPr>
            <a:spLocks noChangeArrowheads="1"/>
          </p:cNvSpPr>
          <p:nvPr/>
        </p:nvSpPr>
        <p:spPr bwMode="auto">
          <a:xfrm>
            <a:off x="396875" y="0"/>
            <a:ext cx="431800" cy="73025"/>
          </a:xfrm>
          <a:prstGeom prst="flowChartProcess">
            <a:avLst/>
          </a:prstGeom>
          <a:solidFill>
            <a:srgbClr val="DB7924"/>
          </a:solidFill>
          <a:ln>
            <a:noFill/>
          </a:ln>
        </p:spPr>
        <p:txBody>
          <a:bodyPr anchor="ctr"/>
          <a:lstStyle/>
          <a:p>
            <a:endParaRPr lang="zh-CN" altLang="en-US">
              <a:solidFill>
                <a:srgbClr val="29AC91"/>
              </a:solidFill>
            </a:endParaRPr>
          </a:p>
        </p:txBody>
      </p:sp>
      <p:sp>
        <p:nvSpPr>
          <p:cNvPr id="62" name="Text Box 14"/>
          <p:cNvSpPr txBox="1">
            <a:spLocks noChangeArrowheads="1"/>
          </p:cNvSpPr>
          <p:nvPr/>
        </p:nvSpPr>
        <p:spPr bwMode="auto">
          <a:xfrm>
            <a:off x="288925" y="12700"/>
            <a:ext cx="30700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DB7924"/>
                </a:solidFill>
                <a:latin typeface="黑体" pitchFamily="49" charset="-122"/>
                <a:ea typeface="黑体" pitchFamily="49" charset="-122"/>
                <a:sym typeface="Calibri" pitchFamily="34" charset="0"/>
              </a:rPr>
              <a:t>监控中心集群架构</a:t>
            </a:r>
            <a:endParaRPr lang="zh-CN" altLang="en-US" sz="2800" b="1" dirty="0">
              <a:solidFill>
                <a:srgbClr val="DB7924"/>
              </a:solidFill>
              <a:latin typeface="黑体" pitchFamily="49" charset="-122"/>
              <a:ea typeface="黑体" pitchFamily="49" charset="-122"/>
              <a:sym typeface="Calibri" pitchFamily="34" charset="0"/>
            </a:endParaRPr>
          </a:p>
        </p:txBody>
      </p:sp>
      <p:sp>
        <p:nvSpPr>
          <p:cNvPr id="126" name="圆角矩形 125"/>
          <p:cNvSpPr/>
          <p:nvPr/>
        </p:nvSpPr>
        <p:spPr>
          <a:xfrm>
            <a:off x="315111" y="4635565"/>
            <a:ext cx="3684624" cy="1929139"/>
          </a:xfrm>
          <a:prstGeom prst="roundRect">
            <a:avLst>
              <a:gd name="adj" fmla="val 4822"/>
            </a:avLst>
          </a:prstGeom>
          <a:solidFill>
            <a:srgbClr val="A2B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1" name="TextBox 130"/>
          <p:cNvSpPr txBox="1"/>
          <p:nvPr/>
        </p:nvSpPr>
        <p:spPr>
          <a:xfrm>
            <a:off x="1704980" y="4734122"/>
            <a:ext cx="813043" cy="338554"/>
          </a:xfrm>
          <a:prstGeom prst="rect">
            <a:avLst/>
          </a:prstGeom>
          <a:noFill/>
        </p:spPr>
        <p:txBody>
          <a:bodyPr wrap="none" rtlCol="0">
            <a:spAutoFit/>
          </a:bodyPr>
          <a:lstStyle/>
          <a:p>
            <a:r>
              <a:rPr lang="en-US" altLang="zh-CN" sz="1600" b="1" dirty="0" smtClean="0">
                <a:solidFill>
                  <a:srgbClr val="31475C"/>
                </a:solidFill>
                <a:latin typeface="微软雅黑" panose="020B0503020204020204" pitchFamily="34" charset="-122"/>
                <a:ea typeface="微软雅黑" panose="020B0503020204020204" pitchFamily="34" charset="-122"/>
              </a:rPr>
              <a:t>Agent</a:t>
            </a:r>
            <a:endParaRPr lang="zh-CN" altLang="en-US" sz="1600" b="1" dirty="0">
              <a:solidFill>
                <a:srgbClr val="31475C"/>
              </a:solidFill>
              <a:latin typeface="微软雅黑" panose="020B0503020204020204" pitchFamily="34" charset="-122"/>
              <a:ea typeface="微软雅黑" panose="020B0503020204020204" pitchFamily="34" charset="-122"/>
            </a:endParaRPr>
          </a:p>
        </p:txBody>
      </p:sp>
      <p:sp>
        <p:nvSpPr>
          <p:cNvPr id="135" name="圆角矩形 134"/>
          <p:cNvSpPr/>
          <p:nvPr/>
        </p:nvSpPr>
        <p:spPr>
          <a:xfrm>
            <a:off x="-2037985" y="469314"/>
            <a:ext cx="1680470" cy="4537422"/>
          </a:xfrm>
          <a:prstGeom prst="roundRect">
            <a:avLst>
              <a:gd name="adj" fmla="val 210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810217" y="1275147"/>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CRM</a:t>
            </a:r>
            <a:endParaRPr lang="zh-CN" altLang="en-US" sz="1400" dirty="0">
              <a:latin typeface="微软雅黑" panose="020B0503020204020204" pitchFamily="34" charset="-122"/>
              <a:ea typeface="微软雅黑" panose="020B0503020204020204" pitchFamily="34" charset="-122"/>
            </a:endParaRPr>
          </a:p>
        </p:txBody>
      </p:sp>
      <p:sp>
        <p:nvSpPr>
          <p:cNvPr id="137" name="矩形 136"/>
          <p:cNvSpPr/>
          <p:nvPr/>
        </p:nvSpPr>
        <p:spPr>
          <a:xfrm>
            <a:off x="-1810217" y="2202578"/>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ERP</a:t>
            </a:r>
            <a:endParaRPr lang="zh-CN" altLang="en-US" sz="1400" dirty="0">
              <a:latin typeface="微软雅黑" panose="020B0503020204020204" pitchFamily="34" charset="-122"/>
              <a:ea typeface="微软雅黑" panose="020B0503020204020204" pitchFamily="34" charset="-122"/>
            </a:endParaRPr>
          </a:p>
        </p:txBody>
      </p:sp>
      <p:sp>
        <p:nvSpPr>
          <p:cNvPr id="138" name="矩形 137"/>
          <p:cNvSpPr/>
          <p:nvPr/>
        </p:nvSpPr>
        <p:spPr>
          <a:xfrm>
            <a:off x="-1810217" y="3130009"/>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微软雅黑" panose="020B0503020204020204" pitchFamily="34" charset="-122"/>
                <a:ea typeface="微软雅黑" panose="020B0503020204020204" pitchFamily="34" charset="-122"/>
              </a:rPr>
              <a:t>清算系统</a:t>
            </a:r>
            <a:endParaRPr lang="zh-CN" altLang="en-US" sz="1400" dirty="0">
              <a:latin typeface="微软雅黑" panose="020B0503020204020204" pitchFamily="34" charset="-122"/>
              <a:ea typeface="微软雅黑" panose="020B0503020204020204" pitchFamily="34" charset="-122"/>
            </a:endParaRPr>
          </a:p>
        </p:txBody>
      </p:sp>
      <p:sp>
        <p:nvSpPr>
          <p:cNvPr id="139" name="矩形 138"/>
          <p:cNvSpPr/>
          <p:nvPr/>
        </p:nvSpPr>
        <p:spPr>
          <a:xfrm>
            <a:off x="-1810217" y="4057440"/>
            <a:ext cx="1224934" cy="57704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微软雅黑" panose="020B0503020204020204" pitchFamily="34" charset="-122"/>
                <a:ea typeface="微软雅黑" panose="020B0503020204020204" pitchFamily="34" charset="-122"/>
              </a:rPr>
              <a:t>AD</a:t>
            </a:r>
            <a:endParaRPr lang="zh-CN" altLang="en-US" sz="1400" dirty="0">
              <a:latin typeface="微软雅黑" panose="020B0503020204020204" pitchFamily="34" charset="-122"/>
              <a:ea typeface="微软雅黑" panose="020B0503020204020204" pitchFamily="34" charset="-122"/>
            </a:endParaRPr>
          </a:p>
        </p:txBody>
      </p:sp>
      <p:sp>
        <p:nvSpPr>
          <p:cNvPr id="140" name="TextBox 139"/>
          <p:cNvSpPr txBox="1"/>
          <p:nvPr/>
        </p:nvSpPr>
        <p:spPr>
          <a:xfrm>
            <a:off x="-1803044" y="748556"/>
            <a:ext cx="1210588" cy="338554"/>
          </a:xfrm>
          <a:prstGeom prst="rect">
            <a:avLst/>
          </a:prstGeom>
          <a:noFill/>
        </p:spPr>
        <p:txBody>
          <a:bodyPr wrap="none" rtlCol="0">
            <a:spAutoFit/>
          </a:bodyPr>
          <a:lstStyle/>
          <a:p>
            <a:r>
              <a:rPr lang="zh-CN" altLang="en-US" sz="1600" b="1" dirty="0" smtClean="0">
                <a:solidFill>
                  <a:schemeClr val="tx1">
                    <a:lumMod val="75000"/>
                    <a:lumOff val="25000"/>
                  </a:schemeClr>
                </a:solidFill>
                <a:latin typeface="微软雅黑" panose="020B0503020204020204" pitchFamily="34" charset="-122"/>
                <a:ea typeface="微软雅黑" panose="020B0503020204020204" pitchFamily="34" charset="-122"/>
              </a:rPr>
              <a:t>第三方平台</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圆角矩形 7"/>
          <p:cNvSpPr/>
          <p:nvPr/>
        </p:nvSpPr>
        <p:spPr>
          <a:xfrm>
            <a:off x="315110" y="727331"/>
            <a:ext cx="7570291" cy="455131"/>
          </a:xfrm>
          <a:prstGeom prst="roundRect">
            <a:avLst/>
          </a:prstGeom>
          <a:solidFill>
            <a:srgbClr val="DB7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800" dirty="0">
                <a:latin typeface="微软雅黑" panose="020B0503020204020204" pitchFamily="34" charset="-122"/>
                <a:ea typeface="微软雅黑" panose="020B0503020204020204" pitchFamily="34" charset="-122"/>
              </a:rPr>
              <a:t>NAS</a:t>
            </a:r>
            <a:r>
              <a:rPr kumimoji="1" lang="zh-CN" altLang="en-US" sz="1800" dirty="0">
                <a:latin typeface="微软雅黑" panose="020B0503020204020204" pitchFamily="34" charset="-122"/>
                <a:ea typeface="微软雅黑" panose="020B0503020204020204" pitchFamily="34" charset="-122"/>
              </a:rPr>
              <a:t>集中存储</a:t>
            </a:r>
          </a:p>
        </p:txBody>
      </p:sp>
      <p:sp>
        <p:nvSpPr>
          <p:cNvPr id="11" name="矩形 10"/>
          <p:cNvSpPr/>
          <p:nvPr/>
        </p:nvSpPr>
        <p:spPr>
          <a:xfrm>
            <a:off x="8190985" y="4218880"/>
            <a:ext cx="2340260" cy="2318532"/>
          </a:xfrm>
          <a:prstGeom prst="rect">
            <a:avLst/>
          </a:prstGeom>
          <a:noFill/>
          <a:ln w="19050">
            <a:solidFill>
              <a:srgbClr val="DB792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8506020" y="4365532"/>
            <a:ext cx="1935216" cy="2385268"/>
          </a:xfrm>
          <a:prstGeom prst="rect">
            <a:avLst/>
          </a:prstGeom>
          <a:noFill/>
        </p:spPr>
        <p:txBody>
          <a:bodyPr wrap="square" rtlCol="0">
            <a:spAutoFit/>
          </a:bodyPr>
          <a:lstStyle/>
          <a:p>
            <a:pPr>
              <a:lnSpc>
                <a:spcPct val="150000"/>
              </a:lnSpc>
              <a:spcBef>
                <a:spcPts val="338"/>
              </a:spcBef>
              <a:buSzPct val="75000"/>
            </a:pPr>
            <a:r>
              <a:rPr lang="zh-CN" altLang="en-US" sz="1200" dirty="0">
                <a:solidFill>
                  <a:schemeClr val="tx1">
                    <a:lumMod val="95000"/>
                    <a:lumOff val="5000"/>
                  </a:schemeClr>
                </a:solidFill>
                <a:latin typeface="微软雅黑" pitchFamily="34" charset="-122"/>
                <a:ea typeface="微软雅黑" pitchFamily="34" charset="-122"/>
              </a:rPr>
              <a:t>录像服务器可大规模扩展</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spcBef>
                <a:spcPts val="338"/>
              </a:spcBef>
              <a:buSzPct val="75000"/>
            </a:pPr>
            <a:r>
              <a:rPr lang="zh-CN" altLang="en-US" sz="1200" dirty="0">
                <a:solidFill>
                  <a:schemeClr val="tx1">
                    <a:lumMod val="95000"/>
                    <a:lumOff val="5000"/>
                  </a:schemeClr>
                </a:solidFill>
                <a:latin typeface="微软雅黑" pitchFamily="34" charset="-122"/>
                <a:ea typeface="微软雅黑" pitchFamily="34" charset="-122"/>
              </a:rPr>
              <a:t>支持</a:t>
            </a:r>
            <a:r>
              <a:rPr lang="en-US" altLang="zh-CN" sz="1200" dirty="0">
                <a:solidFill>
                  <a:schemeClr val="tx1">
                    <a:lumMod val="95000"/>
                    <a:lumOff val="5000"/>
                  </a:schemeClr>
                </a:solidFill>
                <a:latin typeface="微软雅黑" pitchFamily="34" charset="-122"/>
                <a:ea typeface="微软雅黑" pitchFamily="34" charset="-122"/>
              </a:rPr>
              <a:t>HADOOP</a:t>
            </a:r>
            <a:r>
              <a:rPr lang="zh-CN" altLang="en-US" sz="1200" dirty="0">
                <a:solidFill>
                  <a:schemeClr val="tx1">
                    <a:lumMod val="95000"/>
                    <a:lumOff val="5000"/>
                  </a:schemeClr>
                </a:solidFill>
                <a:latin typeface="微软雅黑" pitchFamily="34" charset="-122"/>
                <a:ea typeface="微软雅黑" pitchFamily="34" charset="-122"/>
              </a:rPr>
              <a:t>存储架构扩展</a:t>
            </a:r>
            <a:endParaRPr lang="en-US" altLang="zh-CN" sz="1200" dirty="0">
              <a:solidFill>
                <a:schemeClr val="tx1">
                  <a:lumMod val="95000"/>
                  <a:lumOff val="5000"/>
                </a:schemeClr>
              </a:solidFill>
              <a:latin typeface="微软雅黑" pitchFamily="34" charset="-122"/>
              <a:ea typeface="微软雅黑" pitchFamily="34" charset="-122"/>
            </a:endParaRPr>
          </a:p>
          <a:p>
            <a:pPr>
              <a:lnSpc>
                <a:spcPct val="150000"/>
              </a:lnSpc>
              <a:spcBef>
                <a:spcPts val="338"/>
              </a:spcBef>
              <a:buSzPct val="75000"/>
            </a:pPr>
            <a:r>
              <a:rPr lang="zh-CN" altLang="en-US" sz="1200" dirty="0">
                <a:solidFill>
                  <a:schemeClr val="tx1">
                    <a:lumMod val="95000"/>
                    <a:lumOff val="5000"/>
                  </a:schemeClr>
                </a:solidFill>
                <a:latin typeface="微软雅黑" pitchFamily="34" charset="-122"/>
                <a:ea typeface="微软雅黑" pitchFamily="34" charset="-122"/>
              </a:rPr>
              <a:t>单台录像服务器（</a:t>
            </a:r>
            <a:r>
              <a:rPr lang="en-US" altLang="zh-CN" sz="1200" dirty="0">
                <a:solidFill>
                  <a:schemeClr val="tx1">
                    <a:lumMod val="95000"/>
                    <a:lumOff val="5000"/>
                  </a:schemeClr>
                </a:solidFill>
                <a:latin typeface="微软雅黑" pitchFamily="34" charset="-122"/>
                <a:ea typeface="微软雅黑" pitchFamily="34" charset="-122"/>
              </a:rPr>
              <a:t>8</a:t>
            </a:r>
            <a:r>
              <a:rPr lang="zh-CN" altLang="en-US" sz="1200" dirty="0">
                <a:solidFill>
                  <a:schemeClr val="tx1">
                    <a:lumMod val="95000"/>
                    <a:lumOff val="5000"/>
                  </a:schemeClr>
                </a:solidFill>
                <a:latin typeface="微软雅黑" pitchFamily="34" charset="-122"/>
                <a:ea typeface="微软雅黑" pitchFamily="34" charset="-122"/>
              </a:rPr>
              <a:t>核，</a:t>
            </a:r>
            <a:r>
              <a:rPr lang="en-US" altLang="zh-CN" sz="1200" dirty="0">
                <a:solidFill>
                  <a:schemeClr val="tx1">
                    <a:lumMod val="95000"/>
                    <a:lumOff val="5000"/>
                  </a:schemeClr>
                </a:solidFill>
                <a:latin typeface="微软雅黑" pitchFamily="34" charset="-122"/>
                <a:ea typeface="微软雅黑" pitchFamily="34" charset="-122"/>
              </a:rPr>
              <a:t>32G</a:t>
            </a:r>
            <a:r>
              <a:rPr lang="zh-CN" altLang="en-US" sz="1200" dirty="0">
                <a:solidFill>
                  <a:schemeClr val="tx1">
                    <a:lumMod val="95000"/>
                    <a:lumOff val="5000"/>
                  </a:schemeClr>
                </a:solidFill>
                <a:latin typeface="微软雅黑" pitchFamily="34" charset="-122"/>
                <a:ea typeface="微软雅黑" pitchFamily="34" charset="-122"/>
              </a:rPr>
              <a:t>内存服务器）支持多达</a:t>
            </a:r>
            <a:r>
              <a:rPr lang="zh-CN" altLang="zh-CN" sz="1200" dirty="0">
                <a:solidFill>
                  <a:schemeClr val="tx1">
                    <a:lumMod val="95000"/>
                    <a:lumOff val="5000"/>
                  </a:schemeClr>
                </a:solidFill>
                <a:latin typeface="微软雅黑" pitchFamily="34" charset="-122"/>
                <a:ea typeface="微软雅黑" pitchFamily="34" charset="-122"/>
              </a:rPr>
              <a:t>2</a:t>
            </a:r>
            <a:r>
              <a:rPr lang="en-US" altLang="zh-CN" sz="1200" dirty="0">
                <a:solidFill>
                  <a:schemeClr val="tx1">
                    <a:lumMod val="95000"/>
                    <a:lumOff val="5000"/>
                  </a:schemeClr>
                </a:solidFill>
                <a:latin typeface="微软雅黑" pitchFamily="34" charset="-122"/>
                <a:ea typeface="微软雅黑" pitchFamily="34" charset="-122"/>
              </a:rPr>
              <a:t>00</a:t>
            </a:r>
            <a:r>
              <a:rPr lang="zh-CN" altLang="en-US" sz="1200" dirty="0">
                <a:solidFill>
                  <a:schemeClr val="tx1">
                    <a:lumMod val="95000"/>
                    <a:lumOff val="5000"/>
                  </a:schemeClr>
                </a:solidFill>
                <a:latin typeface="微软雅黑" pitchFamily="34" charset="-122"/>
                <a:ea typeface="微软雅黑" pitchFamily="34" charset="-122"/>
              </a:rPr>
              <a:t>单摄像头客户端的并发连接</a:t>
            </a:r>
          </a:p>
          <a:p>
            <a:pPr>
              <a:lnSpc>
                <a:spcPct val="150000"/>
              </a:lnSpc>
            </a:pPr>
            <a:endParaRPr lang="zh-CN" altLang="en-US" sz="1200" dirty="0">
              <a:solidFill>
                <a:schemeClr val="tx1">
                  <a:lumMod val="95000"/>
                  <a:lumOff val="5000"/>
                </a:schemeClr>
              </a:solidFill>
            </a:endParaRPr>
          </a:p>
        </p:txBody>
      </p:sp>
      <p:grpSp>
        <p:nvGrpSpPr>
          <p:cNvPr id="15" name="组合 14"/>
          <p:cNvGrpSpPr/>
          <p:nvPr/>
        </p:nvGrpSpPr>
        <p:grpSpPr>
          <a:xfrm>
            <a:off x="315110" y="1575225"/>
            <a:ext cx="1432960" cy="2637927"/>
            <a:chOff x="637346" y="1537234"/>
            <a:chExt cx="1432960" cy="2637927"/>
          </a:xfrm>
        </p:grpSpPr>
        <p:sp>
          <p:nvSpPr>
            <p:cNvPr id="86" name="圆角矩形 85"/>
            <p:cNvSpPr/>
            <p:nvPr/>
          </p:nvSpPr>
          <p:spPr>
            <a:xfrm>
              <a:off x="637346" y="1537234"/>
              <a:ext cx="1432960" cy="2637927"/>
            </a:xfrm>
            <a:prstGeom prst="roundRect">
              <a:avLst>
                <a:gd name="adj" fmla="val 4822"/>
              </a:avLst>
            </a:prstGeom>
            <a:solidFill>
              <a:srgbClr val="92E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9" name="矩形 108"/>
            <p:cNvSpPr/>
            <p:nvPr/>
          </p:nvSpPr>
          <p:spPr>
            <a:xfrm>
              <a:off x="780626" y="1665235"/>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集群管理</a:t>
              </a:r>
              <a:endParaRPr lang="zh-CN" altLang="en-US" sz="1200" dirty="0">
                <a:latin typeface="微软雅黑" panose="020B0503020204020204" pitchFamily="34" charset="-122"/>
                <a:ea typeface="微软雅黑" panose="020B0503020204020204" pitchFamily="34" charset="-122"/>
              </a:endParaRPr>
            </a:p>
          </p:txBody>
        </p:sp>
        <p:sp>
          <p:nvSpPr>
            <p:cNvPr id="255" name="矩形 254"/>
            <p:cNvSpPr/>
            <p:nvPr/>
          </p:nvSpPr>
          <p:spPr>
            <a:xfrm>
              <a:off x="780626" y="1971249"/>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索引服务器</a:t>
              </a:r>
              <a:endParaRPr lang="zh-CN" altLang="en-US" sz="1200" dirty="0">
                <a:latin typeface="微软雅黑" panose="020B0503020204020204" pitchFamily="34" charset="-122"/>
                <a:ea typeface="微软雅黑" panose="020B0503020204020204" pitchFamily="34" charset="-122"/>
              </a:endParaRPr>
            </a:p>
          </p:txBody>
        </p:sp>
        <p:sp>
          <p:nvSpPr>
            <p:cNvPr id="256" name="矩形 255"/>
            <p:cNvSpPr/>
            <p:nvPr/>
          </p:nvSpPr>
          <p:spPr>
            <a:xfrm>
              <a:off x="780626" y="2277263"/>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文本接收</a:t>
              </a:r>
              <a:endParaRPr lang="zh-CN" altLang="en-US" sz="1200" dirty="0">
                <a:latin typeface="微软雅黑" panose="020B0503020204020204" pitchFamily="34" charset="-122"/>
                <a:ea typeface="微软雅黑" panose="020B0503020204020204" pitchFamily="34" charset="-122"/>
              </a:endParaRPr>
            </a:p>
          </p:txBody>
        </p:sp>
        <p:sp>
          <p:nvSpPr>
            <p:cNvPr id="257" name="矩形 256"/>
            <p:cNvSpPr/>
            <p:nvPr/>
          </p:nvSpPr>
          <p:spPr>
            <a:xfrm>
              <a:off x="780626" y="2583277"/>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录屏接收</a:t>
              </a:r>
              <a:endParaRPr lang="zh-CN" altLang="en-US" sz="1200" dirty="0">
                <a:latin typeface="微软雅黑" panose="020B0503020204020204" pitchFamily="34" charset="-122"/>
                <a:ea typeface="微软雅黑" panose="020B0503020204020204" pitchFamily="34" charset="-122"/>
              </a:endParaRPr>
            </a:p>
          </p:txBody>
        </p:sp>
        <p:sp>
          <p:nvSpPr>
            <p:cNvPr id="258" name="矩形 257"/>
            <p:cNvSpPr/>
            <p:nvPr/>
          </p:nvSpPr>
          <p:spPr>
            <a:xfrm>
              <a:off x="780626" y="2889291"/>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视频接收</a:t>
              </a:r>
              <a:endParaRPr lang="zh-CN" altLang="en-US" sz="1200" dirty="0">
                <a:latin typeface="微软雅黑" panose="020B0503020204020204" pitchFamily="34" charset="-122"/>
                <a:ea typeface="微软雅黑" panose="020B0503020204020204" pitchFamily="34" charset="-122"/>
              </a:endParaRPr>
            </a:p>
          </p:txBody>
        </p:sp>
        <p:sp>
          <p:nvSpPr>
            <p:cNvPr id="259" name="矩形 258"/>
            <p:cNvSpPr/>
            <p:nvPr/>
          </p:nvSpPr>
          <p:spPr>
            <a:xfrm>
              <a:off x="780626" y="3195305"/>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数据库</a:t>
              </a:r>
              <a:endParaRPr lang="zh-CN" altLang="en-US" sz="1200" dirty="0">
                <a:latin typeface="微软雅黑" panose="020B0503020204020204" pitchFamily="34" charset="-122"/>
                <a:ea typeface="微软雅黑" panose="020B0503020204020204" pitchFamily="34" charset="-122"/>
              </a:endParaRPr>
            </a:p>
          </p:txBody>
        </p:sp>
        <p:sp>
          <p:nvSpPr>
            <p:cNvPr id="260" name="矩形 259"/>
            <p:cNvSpPr/>
            <p:nvPr/>
          </p:nvSpPr>
          <p:spPr>
            <a:xfrm>
              <a:off x="780626" y="3501319"/>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门户服务</a:t>
              </a:r>
              <a:endParaRPr lang="zh-CN" altLang="en-US" sz="1200" dirty="0">
                <a:latin typeface="微软雅黑" panose="020B0503020204020204" pitchFamily="34" charset="-122"/>
                <a:ea typeface="微软雅黑" panose="020B0503020204020204" pitchFamily="34" charset="-122"/>
              </a:endParaRPr>
            </a:p>
          </p:txBody>
        </p:sp>
        <p:sp>
          <p:nvSpPr>
            <p:cNvPr id="261" name="矩形 260"/>
            <p:cNvSpPr/>
            <p:nvPr/>
          </p:nvSpPr>
          <p:spPr>
            <a:xfrm>
              <a:off x="780626" y="3807332"/>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策略服务</a:t>
              </a:r>
              <a:endParaRPr lang="zh-CN" altLang="en-US" sz="1200"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3420323" y="1591818"/>
            <a:ext cx="1426941" cy="2637927"/>
            <a:chOff x="11813746" y="3865079"/>
            <a:chExt cx="1426941" cy="2637927"/>
          </a:xfrm>
        </p:grpSpPr>
        <p:sp>
          <p:nvSpPr>
            <p:cNvPr id="118" name="圆角矩形 117"/>
            <p:cNvSpPr/>
            <p:nvPr/>
          </p:nvSpPr>
          <p:spPr>
            <a:xfrm>
              <a:off x="11813746" y="3865079"/>
              <a:ext cx="1426941" cy="2637927"/>
            </a:xfrm>
            <a:prstGeom prst="roundRect">
              <a:avLst>
                <a:gd name="adj" fmla="val 4822"/>
              </a:avLst>
            </a:prstGeom>
            <a:solidFill>
              <a:srgbClr val="B3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1" name="矩形 120"/>
            <p:cNvSpPr/>
            <p:nvPr/>
          </p:nvSpPr>
          <p:spPr>
            <a:xfrm>
              <a:off x="11954016" y="399308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集群管理</a:t>
              </a:r>
              <a:endParaRPr lang="zh-CN" altLang="en-US" sz="1200" dirty="0">
                <a:latin typeface="微软雅黑" panose="020B0503020204020204" pitchFamily="34" charset="-122"/>
                <a:ea typeface="微软雅黑" panose="020B0503020204020204" pitchFamily="34" charset="-122"/>
              </a:endParaRPr>
            </a:p>
          </p:txBody>
        </p:sp>
        <p:sp>
          <p:nvSpPr>
            <p:cNvPr id="262" name="矩形 261"/>
            <p:cNvSpPr/>
            <p:nvPr/>
          </p:nvSpPr>
          <p:spPr>
            <a:xfrm>
              <a:off x="11954016" y="452860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索引服务器</a:t>
              </a:r>
              <a:endParaRPr lang="zh-CN" altLang="en-US" sz="1200" dirty="0">
                <a:latin typeface="微软雅黑" panose="020B0503020204020204" pitchFamily="34" charset="-122"/>
                <a:ea typeface="微软雅黑" panose="020B0503020204020204" pitchFamily="34" charset="-122"/>
              </a:endParaRPr>
            </a:p>
          </p:txBody>
        </p:sp>
        <p:sp>
          <p:nvSpPr>
            <p:cNvPr id="263" name="矩形 262"/>
            <p:cNvSpPr/>
            <p:nvPr/>
          </p:nvSpPr>
          <p:spPr>
            <a:xfrm>
              <a:off x="11954016" y="506413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文本接收</a:t>
              </a:r>
              <a:endParaRPr lang="zh-CN" altLang="en-US" sz="1200" dirty="0">
                <a:latin typeface="微软雅黑" panose="020B0503020204020204" pitchFamily="34" charset="-122"/>
                <a:ea typeface="微软雅黑" panose="020B0503020204020204" pitchFamily="34" charset="-122"/>
              </a:endParaRPr>
            </a:p>
          </p:txBody>
        </p:sp>
        <p:sp>
          <p:nvSpPr>
            <p:cNvPr id="264" name="矩形 263"/>
            <p:cNvSpPr/>
            <p:nvPr/>
          </p:nvSpPr>
          <p:spPr>
            <a:xfrm>
              <a:off x="11954016" y="559965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录屏接收</a:t>
              </a:r>
              <a:endParaRPr lang="zh-CN" altLang="en-US" sz="1200" dirty="0">
                <a:latin typeface="微软雅黑" panose="020B0503020204020204" pitchFamily="34" charset="-122"/>
                <a:ea typeface="微软雅黑" panose="020B0503020204020204" pitchFamily="34" charset="-122"/>
              </a:endParaRPr>
            </a:p>
          </p:txBody>
        </p:sp>
        <p:sp>
          <p:nvSpPr>
            <p:cNvPr id="265" name="矩形 264"/>
            <p:cNvSpPr/>
            <p:nvPr/>
          </p:nvSpPr>
          <p:spPr>
            <a:xfrm>
              <a:off x="11993766" y="6135178"/>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视频接收 </a:t>
              </a:r>
              <a:endParaRPr lang="zh-CN" altLang="en-US" sz="1200" dirty="0">
                <a:latin typeface="微软雅黑" panose="020B0503020204020204" pitchFamily="34" charset="-122"/>
                <a:ea typeface="微软雅黑" panose="020B0503020204020204" pitchFamily="34" charset="-122"/>
              </a:endParaRPr>
            </a:p>
          </p:txBody>
        </p:sp>
      </p:grpSp>
      <p:grpSp>
        <p:nvGrpSpPr>
          <p:cNvPr id="266" name="组合 265"/>
          <p:cNvGrpSpPr/>
          <p:nvPr/>
        </p:nvGrpSpPr>
        <p:grpSpPr>
          <a:xfrm>
            <a:off x="4939392" y="1591818"/>
            <a:ext cx="1426941" cy="2637927"/>
            <a:chOff x="11813746" y="3865079"/>
            <a:chExt cx="1426941" cy="2637927"/>
          </a:xfrm>
        </p:grpSpPr>
        <p:sp>
          <p:nvSpPr>
            <p:cNvPr id="267" name="圆角矩形 266"/>
            <p:cNvSpPr/>
            <p:nvPr/>
          </p:nvSpPr>
          <p:spPr>
            <a:xfrm>
              <a:off x="11813746" y="3865079"/>
              <a:ext cx="1426941" cy="2637927"/>
            </a:xfrm>
            <a:prstGeom prst="roundRect">
              <a:avLst>
                <a:gd name="adj" fmla="val 4822"/>
              </a:avLst>
            </a:prstGeom>
            <a:solidFill>
              <a:srgbClr val="B3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8" name="矩形 267"/>
            <p:cNvSpPr/>
            <p:nvPr/>
          </p:nvSpPr>
          <p:spPr>
            <a:xfrm>
              <a:off x="11954016" y="399308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集群管理</a:t>
              </a:r>
              <a:endParaRPr lang="zh-CN" altLang="en-US" sz="1200" dirty="0">
                <a:latin typeface="微软雅黑" panose="020B0503020204020204" pitchFamily="34" charset="-122"/>
                <a:ea typeface="微软雅黑" panose="020B0503020204020204" pitchFamily="34" charset="-122"/>
              </a:endParaRPr>
            </a:p>
          </p:txBody>
        </p:sp>
        <p:sp>
          <p:nvSpPr>
            <p:cNvPr id="269" name="矩形 268"/>
            <p:cNvSpPr/>
            <p:nvPr/>
          </p:nvSpPr>
          <p:spPr>
            <a:xfrm>
              <a:off x="11954016" y="452860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索引服务器</a:t>
              </a:r>
              <a:endParaRPr lang="zh-CN" altLang="en-US" sz="1200" dirty="0">
                <a:latin typeface="微软雅黑" panose="020B0503020204020204" pitchFamily="34" charset="-122"/>
                <a:ea typeface="微软雅黑" panose="020B0503020204020204" pitchFamily="34" charset="-122"/>
              </a:endParaRPr>
            </a:p>
          </p:txBody>
        </p:sp>
        <p:sp>
          <p:nvSpPr>
            <p:cNvPr id="270" name="矩形 269"/>
            <p:cNvSpPr/>
            <p:nvPr/>
          </p:nvSpPr>
          <p:spPr>
            <a:xfrm>
              <a:off x="11954016" y="506413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文本接收</a:t>
              </a:r>
              <a:endParaRPr lang="zh-CN" altLang="en-US" sz="1200" dirty="0">
                <a:latin typeface="微软雅黑" panose="020B0503020204020204" pitchFamily="34" charset="-122"/>
                <a:ea typeface="微软雅黑" panose="020B0503020204020204" pitchFamily="34" charset="-122"/>
              </a:endParaRPr>
            </a:p>
          </p:txBody>
        </p:sp>
        <p:sp>
          <p:nvSpPr>
            <p:cNvPr id="271" name="矩形 270"/>
            <p:cNvSpPr/>
            <p:nvPr/>
          </p:nvSpPr>
          <p:spPr>
            <a:xfrm>
              <a:off x="11954016" y="559965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录屏接收</a:t>
              </a:r>
              <a:endParaRPr lang="zh-CN" altLang="en-US" sz="1200" dirty="0">
                <a:latin typeface="微软雅黑" panose="020B0503020204020204" pitchFamily="34" charset="-122"/>
                <a:ea typeface="微软雅黑" panose="020B0503020204020204" pitchFamily="34" charset="-122"/>
              </a:endParaRPr>
            </a:p>
          </p:txBody>
        </p:sp>
        <p:sp>
          <p:nvSpPr>
            <p:cNvPr id="272" name="矩形 271"/>
            <p:cNvSpPr/>
            <p:nvPr/>
          </p:nvSpPr>
          <p:spPr>
            <a:xfrm>
              <a:off x="11993766" y="6135178"/>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视频接收 </a:t>
              </a:r>
              <a:endParaRPr lang="zh-CN" altLang="en-US" sz="1200" dirty="0">
                <a:latin typeface="微软雅黑" panose="020B0503020204020204" pitchFamily="34" charset="-122"/>
                <a:ea typeface="微软雅黑" panose="020B0503020204020204" pitchFamily="34" charset="-122"/>
              </a:endParaRPr>
            </a:p>
          </p:txBody>
        </p:sp>
      </p:grpSp>
      <p:grpSp>
        <p:nvGrpSpPr>
          <p:cNvPr id="273" name="组合 272"/>
          <p:cNvGrpSpPr/>
          <p:nvPr/>
        </p:nvGrpSpPr>
        <p:grpSpPr>
          <a:xfrm>
            <a:off x="6458460" y="1591818"/>
            <a:ext cx="1426941" cy="2637927"/>
            <a:chOff x="11813746" y="3865079"/>
            <a:chExt cx="1426941" cy="2637927"/>
          </a:xfrm>
        </p:grpSpPr>
        <p:sp>
          <p:nvSpPr>
            <p:cNvPr id="274" name="圆角矩形 273"/>
            <p:cNvSpPr/>
            <p:nvPr/>
          </p:nvSpPr>
          <p:spPr>
            <a:xfrm>
              <a:off x="11813746" y="3865079"/>
              <a:ext cx="1426941" cy="2637927"/>
            </a:xfrm>
            <a:prstGeom prst="roundRect">
              <a:avLst>
                <a:gd name="adj" fmla="val 4822"/>
              </a:avLst>
            </a:prstGeom>
            <a:solidFill>
              <a:srgbClr val="B3D6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5" name="矩形 274"/>
            <p:cNvSpPr/>
            <p:nvPr/>
          </p:nvSpPr>
          <p:spPr>
            <a:xfrm>
              <a:off x="11954016" y="399308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集群管理</a:t>
              </a:r>
              <a:endParaRPr lang="zh-CN" altLang="en-US" sz="1200" dirty="0">
                <a:latin typeface="微软雅黑" panose="020B0503020204020204" pitchFamily="34" charset="-122"/>
                <a:ea typeface="微软雅黑" panose="020B0503020204020204" pitchFamily="34" charset="-122"/>
              </a:endParaRPr>
            </a:p>
          </p:txBody>
        </p:sp>
        <p:sp>
          <p:nvSpPr>
            <p:cNvPr id="276" name="矩形 275"/>
            <p:cNvSpPr/>
            <p:nvPr/>
          </p:nvSpPr>
          <p:spPr>
            <a:xfrm>
              <a:off x="11954016" y="452860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索引服务器</a:t>
              </a:r>
              <a:endParaRPr lang="zh-CN" altLang="en-US" sz="1200" dirty="0">
                <a:latin typeface="微软雅黑" panose="020B0503020204020204" pitchFamily="34" charset="-122"/>
                <a:ea typeface="微软雅黑" panose="020B0503020204020204" pitchFamily="34" charset="-122"/>
              </a:endParaRPr>
            </a:p>
          </p:txBody>
        </p:sp>
        <p:sp>
          <p:nvSpPr>
            <p:cNvPr id="277" name="矩形 276"/>
            <p:cNvSpPr/>
            <p:nvPr/>
          </p:nvSpPr>
          <p:spPr>
            <a:xfrm>
              <a:off x="11954016" y="5064130"/>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文本接收</a:t>
              </a:r>
              <a:endParaRPr lang="zh-CN" altLang="en-US" sz="1200" dirty="0">
                <a:latin typeface="微软雅黑" panose="020B0503020204020204" pitchFamily="34" charset="-122"/>
                <a:ea typeface="微软雅黑" panose="020B0503020204020204" pitchFamily="34" charset="-122"/>
              </a:endParaRPr>
            </a:p>
          </p:txBody>
        </p:sp>
        <p:sp>
          <p:nvSpPr>
            <p:cNvPr id="278" name="矩形 277"/>
            <p:cNvSpPr/>
            <p:nvPr/>
          </p:nvSpPr>
          <p:spPr>
            <a:xfrm>
              <a:off x="11954016" y="5599655"/>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录屏接收</a:t>
              </a:r>
              <a:endParaRPr lang="zh-CN" altLang="en-US" sz="1200" dirty="0">
                <a:latin typeface="微软雅黑" panose="020B0503020204020204" pitchFamily="34" charset="-122"/>
                <a:ea typeface="微软雅黑" panose="020B0503020204020204" pitchFamily="34" charset="-122"/>
              </a:endParaRPr>
            </a:p>
          </p:txBody>
        </p:sp>
        <p:sp>
          <p:nvSpPr>
            <p:cNvPr id="279" name="矩形 278"/>
            <p:cNvSpPr/>
            <p:nvPr/>
          </p:nvSpPr>
          <p:spPr>
            <a:xfrm>
              <a:off x="11993766" y="6135178"/>
              <a:ext cx="1146400" cy="233125"/>
            </a:xfrm>
            <a:prstGeom prst="rect">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视频接收 </a:t>
              </a:r>
              <a:endParaRPr lang="zh-CN" altLang="en-US" sz="1200" dirty="0">
                <a:latin typeface="微软雅黑" panose="020B0503020204020204" pitchFamily="34" charset="-122"/>
                <a:ea typeface="微软雅黑" panose="020B0503020204020204" pitchFamily="34" charset="-122"/>
              </a:endParaRPr>
            </a:p>
          </p:txBody>
        </p:sp>
      </p:grpSp>
      <p:grpSp>
        <p:nvGrpSpPr>
          <p:cNvPr id="280" name="组合 279"/>
          <p:cNvGrpSpPr/>
          <p:nvPr/>
        </p:nvGrpSpPr>
        <p:grpSpPr>
          <a:xfrm>
            <a:off x="1895235" y="1575225"/>
            <a:ext cx="1432960" cy="2637927"/>
            <a:chOff x="637346" y="1537234"/>
            <a:chExt cx="1432960" cy="2637927"/>
          </a:xfrm>
        </p:grpSpPr>
        <p:sp>
          <p:nvSpPr>
            <p:cNvPr id="281" name="圆角矩形 280"/>
            <p:cNvSpPr/>
            <p:nvPr/>
          </p:nvSpPr>
          <p:spPr>
            <a:xfrm>
              <a:off x="637346" y="1537234"/>
              <a:ext cx="1432960" cy="2637927"/>
            </a:xfrm>
            <a:prstGeom prst="roundRect">
              <a:avLst>
                <a:gd name="adj" fmla="val 4822"/>
              </a:avLst>
            </a:prstGeom>
            <a:solidFill>
              <a:srgbClr val="92E2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2" name="矩形 281"/>
            <p:cNvSpPr/>
            <p:nvPr/>
          </p:nvSpPr>
          <p:spPr>
            <a:xfrm>
              <a:off x="780626" y="1665235"/>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集群管理</a:t>
              </a:r>
              <a:endParaRPr lang="zh-CN" altLang="en-US" sz="1200" dirty="0">
                <a:latin typeface="微软雅黑" panose="020B0503020204020204" pitchFamily="34" charset="-122"/>
                <a:ea typeface="微软雅黑" panose="020B0503020204020204" pitchFamily="34" charset="-122"/>
              </a:endParaRPr>
            </a:p>
          </p:txBody>
        </p:sp>
        <p:sp>
          <p:nvSpPr>
            <p:cNvPr id="283" name="矩形 282"/>
            <p:cNvSpPr/>
            <p:nvPr/>
          </p:nvSpPr>
          <p:spPr>
            <a:xfrm>
              <a:off x="780626" y="1971249"/>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索引服务器</a:t>
              </a:r>
              <a:endParaRPr lang="zh-CN" altLang="en-US" sz="1200" dirty="0">
                <a:latin typeface="微软雅黑" panose="020B0503020204020204" pitchFamily="34" charset="-122"/>
                <a:ea typeface="微软雅黑" panose="020B0503020204020204" pitchFamily="34" charset="-122"/>
              </a:endParaRPr>
            </a:p>
          </p:txBody>
        </p:sp>
        <p:sp>
          <p:nvSpPr>
            <p:cNvPr id="284" name="矩形 283"/>
            <p:cNvSpPr/>
            <p:nvPr/>
          </p:nvSpPr>
          <p:spPr>
            <a:xfrm>
              <a:off x="780626" y="2277263"/>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文本接收</a:t>
              </a:r>
              <a:endParaRPr lang="zh-CN" altLang="en-US" sz="1200" dirty="0">
                <a:latin typeface="微软雅黑" panose="020B0503020204020204" pitchFamily="34" charset="-122"/>
                <a:ea typeface="微软雅黑" panose="020B0503020204020204" pitchFamily="34" charset="-122"/>
              </a:endParaRPr>
            </a:p>
          </p:txBody>
        </p:sp>
        <p:sp>
          <p:nvSpPr>
            <p:cNvPr id="285" name="矩形 284"/>
            <p:cNvSpPr/>
            <p:nvPr/>
          </p:nvSpPr>
          <p:spPr>
            <a:xfrm>
              <a:off x="780626" y="2583277"/>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录屏接收</a:t>
              </a:r>
              <a:endParaRPr lang="zh-CN" altLang="en-US" sz="1200" dirty="0">
                <a:latin typeface="微软雅黑" panose="020B0503020204020204" pitchFamily="34" charset="-122"/>
                <a:ea typeface="微软雅黑" panose="020B0503020204020204" pitchFamily="34" charset="-122"/>
              </a:endParaRPr>
            </a:p>
          </p:txBody>
        </p:sp>
        <p:sp>
          <p:nvSpPr>
            <p:cNvPr id="286" name="矩形 285"/>
            <p:cNvSpPr/>
            <p:nvPr/>
          </p:nvSpPr>
          <p:spPr>
            <a:xfrm>
              <a:off x="780626" y="2889291"/>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视频接收</a:t>
              </a:r>
              <a:endParaRPr lang="zh-CN" altLang="en-US" sz="1200" dirty="0">
                <a:latin typeface="微软雅黑" panose="020B0503020204020204" pitchFamily="34" charset="-122"/>
                <a:ea typeface="微软雅黑" panose="020B0503020204020204" pitchFamily="34" charset="-122"/>
              </a:endParaRPr>
            </a:p>
          </p:txBody>
        </p:sp>
        <p:sp>
          <p:nvSpPr>
            <p:cNvPr id="287" name="矩形 286"/>
            <p:cNvSpPr/>
            <p:nvPr/>
          </p:nvSpPr>
          <p:spPr>
            <a:xfrm>
              <a:off x="780626" y="3195305"/>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数据库</a:t>
              </a:r>
              <a:endParaRPr lang="zh-CN" altLang="en-US" sz="1200" dirty="0">
                <a:latin typeface="微软雅黑" panose="020B0503020204020204" pitchFamily="34" charset="-122"/>
                <a:ea typeface="微软雅黑" panose="020B0503020204020204" pitchFamily="34" charset="-122"/>
              </a:endParaRPr>
            </a:p>
          </p:txBody>
        </p:sp>
        <p:sp>
          <p:nvSpPr>
            <p:cNvPr id="288" name="矩形 287"/>
            <p:cNvSpPr/>
            <p:nvPr/>
          </p:nvSpPr>
          <p:spPr>
            <a:xfrm>
              <a:off x="780626" y="3501319"/>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门户服务</a:t>
              </a:r>
              <a:endParaRPr lang="zh-CN" altLang="en-US" sz="1200" dirty="0">
                <a:latin typeface="微软雅黑" panose="020B0503020204020204" pitchFamily="34" charset="-122"/>
                <a:ea typeface="微软雅黑" panose="020B0503020204020204" pitchFamily="34" charset="-122"/>
              </a:endParaRPr>
            </a:p>
          </p:txBody>
        </p:sp>
        <p:sp>
          <p:nvSpPr>
            <p:cNvPr id="289" name="矩形 288"/>
            <p:cNvSpPr/>
            <p:nvPr/>
          </p:nvSpPr>
          <p:spPr>
            <a:xfrm>
              <a:off x="780626" y="3807332"/>
              <a:ext cx="1146400" cy="233126"/>
            </a:xfrm>
            <a:prstGeom prst="rect">
              <a:avLst/>
            </a:prstGeom>
            <a:solidFill>
              <a:srgbClr val="2F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策略服务</a:t>
              </a:r>
              <a:endParaRPr lang="zh-CN" altLang="en-US" sz="1200" dirty="0">
                <a:latin typeface="微软雅黑" panose="020B0503020204020204" pitchFamily="34" charset="-122"/>
                <a:ea typeface="微软雅黑" panose="020B0503020204020204" pitchFamily="34" charset="-122"/>
              </a:endParaRPr>
            </a:p>
          </p:txBody>
        </p:sp>
      </p:grpSp>
      <p:sp>
        <p:nvSpPr>
          <p:cNvPr id="291" name="TextBox 290"/>
          <p:cNvSpPr txBox="1"/>
          <p:nvPr/>
        </p:nvSpPr>
        <p:spPr>
          <a:xfrm>
            <a:off x="688682" y="5085615"/>
            <a:ext cx="3129617" cy="1384995"/>
          </a:xfrm>
          <a:prstGeom prst="rect">
            <a:avLst/>
          </a:prstGeom>
          <a:noFill/>
        </p:spPr>
        <p:txBody>
          <a:bodyPr wrap="square" rtlCol="0">
            <a:spAutoFit/>
          </a:bodyPr>
          <a:lstStyle/>
          <a:p>
            <a:pPr>
              <a:lnSpc>
                <a:spcPct val="150000"/>
              </a:lnSpc>
            </a:pPr>
            <a:r>
              <a:rPr lang="en-US" altLang="zh-CN" sz="1400" dirty="0" smtClean="0">
                <a:solidFill>
                  <a:srgbClr val="31475C"/>
                </a:solidFill>
                <a:latin typeface="微软雅黑" panose="020B0503020204020204" pitchFamily="34" charset="-122"/>
                <a:ea typeface="微软雅黑" panose="020B0503020204020204" pitchFamily="34" charset="-122"/>
              </a:rPr>
              <a:t>Agent</a:t>
            </a:r>
            <a:r>
              <a:rPr lang="zh-CN" altLang="en-US" sz="1400" dirty="0" smtClean="0">
                <a:solidFill>
                  <a:srgbClr val="31475C"/>
                </a:solidFill>
                <a:latin typeface="微软雅黑" panose="020B0503020204020204" pitchFamily="34" charset="-122"/>
                <a:ea typeface="微软雅黑" panose="020B0503020204020204" pitchFamily="34" charset="-122"/>
              </a:rPr>
              <a:t>配置</a:t>
            </a:r>
            <a:r>
              <a:rPr lang="en-US" altLang="zh-CN" sz="1400" dirty="0" smtClean="0">
                <a:solidFill>
                  <a:srgbClr val="31475C"/>
                </a:solidFill>
                <a:latin typeface="微软雅黑" panose="020B0503020204020204" pitchFamily="34" charset="-122"/>
                <a:ea typeface="微软雅黑" panose="020B0503020204020204" pitchFamily="34" charset="-122"/>
              </a:rPr>
              <a:t>2</a:t>
            </a:r>
            <a:r>
              <a:rPr lang="zh-CN" altLang="en-US" sz="1400" dirty="0" smtClean="0">
                <a:solidFill>
                  <a:srgbClr val="31475C"/>
                </a:solidFill>
                <a:latin typeface="微软雅黑" panose="020B0503020204020204" pitchFamily="34" charset="-122"/>
                <a:ea typeface="微软雅黑" panose="020B0503020204020204" pitchFamily="34" charset="-122"/>
              </a:rPr>
              <a:t>个策略服务器保证高可用</a:t>
            </a:r>
            <a:endParaRPr lang="en-US" altLang="zh-CN" sz="1400" dirty="0" smtClean="0">
              <a:solidFill>
                <a:srgbClr val="31475C"/>
              </a:solidFill>
              <a:latin typeface="微软雅黑" panose="020B0503020204020204" pitchFamily="34" charset="-122"/>
              <a:ea typeface="微软雅黑" panose="020B0503020204020204" pitchFamily="34" charset="-122"/>
            </a:endParaRPr>
          </a:p>
          <a:p>
            <a:pPr>
              <a:lnSpc>
                <a:spcPct val="150000"/>
              </a:lnSpc>
            </a:pPr>
            <a:r>
              <a:rPr lang="en-US" altLang="zh-CN" sz="1400" dirty="0" smtClean="0">
                <a:solidFill>
                  <a:srgbClr val="31475C"/>
                </a:solidFill>
                <a:latin typeface="微软雅黑" panose="020B0503020204020204" pitchFamily="34" charset="-122"/>
                <a:ea typeface="微软雅黑" panose="020B0503020204020204" pitchFamily="34" charset="-122"/>
              </a:rPr>
              <a:t>Agent</a:t>
            </a:r>
            <a:r>
              <a:rPr lang="zh-CN" altLang="en-US" sz="1400" dirty="0" smtClean="0">
                <a:solidFill>
                  <a:srgbClr val="31475C"/>
                </a:solidFill>
                <a:latin typeface="微软雅黑" panose="020B0503020204020204" pitchFamily="34" charset="-122"/>
                <a:ea typeface="微软雅黑" panose="020B0503020204020204" pitchFamily="34" charset="-122"/>
              </a:rPr>
              <a:t>连接策略服务器获得负载较低的录像服务器</a:t>
            </a:r>
            <a:endParaRPr lang="en-US" altLang="zh-CN" sz="1400" dirty="0" smtClean="0">
              <a:solidFill>
                <a:srgbClr val="31475C"/>
              </a:solidFill>
              <a:latin typeface="微软雅黑" panose="020B0503020204020204" pitchFamily="34" charset="-122"/>
              <a:ea typeface="微软雅黑" panose="020B0503020204020204" pitchFamily="34" charset="-122"/>
            </a:endParaRPr>
          </a:p>
          <a:p>
            <a:pPr>
              <a:lnSpc>
                <a:spcPct val="150000"/>
              </a:lnSpc>
            </a:pPr>
            <a:r>
              <a:rPr lang="en-US" altLang="zh-CN" sz="1400" dirty="0" smtClean="0">
                <a:solidFill>
                  <a:srgbClr val="31475C"/>
                </a:solidFill>
                <a:latin typeface="微软雅黑" panose="020B0503020204020204" pitchFamily="34" charset="-122"/>
                <a:ea typeface="微软雅黑" panose="020B0503020204020204" pitchFamily="34" charset="-122"/>
              </a:rPr>
              <a:t>Agent</a:t>
            </a:r>
            <a:r>
              <a:rPr lang="zh-CN" altLang="en-US" sz="1400" dirty="0" smtClean="0">
                <a:solidFill>
                  <a:srgbClr val="31475C"/>
                </a:solidFill>
                <a:latin typeface="微软雅黑" panose="020B0503020204020204" pitchFamily="34" charset="-122"/>
                <a:ea typeface="微软雅黑" panose="020B0503020204020204" pitchFamily="34" charset="-122"/>
              </a:rPr>
              <a:t>连接录像服务器上传数据</a:t>
            </a:r>
            <a:endParaRPr lang="zh-CN" altLang="en-US" sz="1400" dirty="0">
              <a:solidFill>
                <a:srgbClr val="31475C"/>
              </a:solidFill>
              <a:latin typeface="微软雅黑" panose="020B0503020204020204" pitchFamily="34" charset="-122"/>
              <a:ea typeface="微软雅黑" panose="020B0503020204020204" pitchFamily="34" charset="-122"/>
            </a:endParaRPr>
          </a:p>
        </p:txBody>
      </p:sp>
      <p:sp>
        <p:nvSpPr>
          <p:cNvPr id="296" name="圆角矩形 295"/>
          <p:cNvSpPr/>
          <p:nvPr/>
        </p:nvSpPr>
        <p:spPr>
          <a:xfrm>
            <a:off x="4200777" y="4648504"/>
            <a:ext cx="3684624" cy="1929139"/>
          </a:xfrm>
          <a:prstGeom prst="roundRect">
            <a:avLst>
              <a:gd name="adj" fmla="val 4822"/>
            </a:avLst>
          </a:prstGeom>
          <a:solidFill>
            <a:srgbClr val="A2B8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7" name="TextBox 296"/>
          <p:cNvSpPr txBox="1"/>
          <p:nvPr/>
        </p:nvSpPr>
        <p:spPr>
          <a:xfrm>
            <a:off x="5513196" y="4747061"/>
            <a:ext cx="1005403" cy="338554"/>
          </a:xfrm>
          <a:prstGeom prst="rect">
            <a:avLst/>
          </a:prstGeom>
          <a:noFill/>
        </p:spPr>
        <p:txBody>
          <a:bodyPr wrap="none" rtlCol="0">
            <a:spAutoFit/>
          </a:bodyPr>
          <a:lstStyle/>
          <a:p>
            <a:r>
              <a:rPr lang="zh-CN" altLang="en-US" sz="1600" b="1" dirty="0" smtClean="0">
                <a:solidFill>
                  <a:srgbClr val="31475C"/>
                </a:solidFill>
                <a:latin typeface="微软雅黑" panose="020B0503020204020204" pitchFamily="34" charset="-122"/>
                <a:ea typeface="微软雅黑" panose="020B0503020204020204" pitchFamily="34" charset="-122"/>
              </a:rPr>
              <a:t>监控人员</a:t>
            </a:r>
            <a:endParaRPr lang="zh-CN" altLang="en-US" sz="1600" b="1" dirty="0">
              <a:solidFill>
                <a:srgbClr val="31475C"/>
              </a:solidFill>
              <a:latin typeface="微软雅黑" panose="020B0503020204020204" pitchFamily="34" charset="-122"/>
              <a:ea typeface="微软雅黑" panose="020B0503020204020204" pitchFamily="34" charset="-122"/>
            </a:endParaRPr>
          </a:p>
        </p:txBody>
      </p:sp>
      <p:sp>
        <p:nvSpPr>
          <p:cNvPr id="298" name="TextBox 297"/>
          <p:cNvSpPr txBox="1"/>
          <p:nvPr/>
        </p:nvSpPr>
        <p:spPr>
          <a:xfrm>
            <a:off x="4604117" y="5098554"/>
            <a:ext cx="3129617" cy="1384995"/>
          </a:xfrm>
          <a:prstGeom prst="rect">
            <a:avLst/>
          </a:prstGeom>
          <a:noFill/>
        </p:spPr>
        <p:txBody>
          <a:bodyPr wrap="square" rtlCol="0">
            <a:spAutoFit/>
          </a:bodyPr>
          <a:lstStyle/>
          <a:p>
            <a:pPr>
              <a:lnSpc>
                <a:spcPct val="150000"/>
              </a:lnSpc>
            </a:pPr>
            <a:r>
              <a:rPr lang="zh-CN" altLang="en-US" sz="1400" dirty="0" smtClean="0">
                <a:solidFill>
                  <a:srgbClr val="31475C"/>
                </a:solidFill>
                <a:latin typeface="微软雅黑" panose="020B0503020204020204" pitchFamily="34" charset="-122"/>
                <a:ea typeface="微软雅黑" panose="020B0503020204020204" pitchFamily="34" charset="-122"/>
              </a:rPr>
              <a:t>监控人员和审计人员访问互为备份的两台策略服务器的门户</a:t>
            </a:r>
            <a:endParaRPr lang="en-US" altLang="zh-CN" sz="1400" dirty="0" smtClean="0">
              <a:solidFill>
                <a:srgbClr val="31475C"/>
              </a:solidFill>
              <a:latin typeface="微软雅黑" panose="020B0503020204020204" pitchFamily="34" charset="-122"/>
              <a:ea typeface="微软雅黑" panose="020B0503020204020204" pitchFamily="34" charset="-122"/>
            </a:endParaRPr>
          </a:p>
          <a:p>
            <a:pPr>
              <a:lnSpc>
                <a:spcPct val="150000"/>
              </a:lnSpc>
            </a:pPr>
            <a:r>
              <a:rPr lang="zh-CN" altLang="en-US" sz="1400" dirty="0" smtClean="0">
                <a:solidFill>
                  <a:srgbClr val="31475C"/>
                </a:solidFill>
                <a:latin typeface="微软雅黑" panose="020B0503020204020204" pitchFamily="34" charset="-122"/>
                <a:ea typeface="微软雅黑" panose="020B0503020204020204" pitchFamily="34" charset="-122"/>
              </a:rPr>
              <a:t>播放录像或者实时监控时时，会随机分配到负载的录像服务器</a:t>
            </a:r>
            <a:endParaRPr lang="zh-CN" altLang="en-US" sz="1400" dirty="0">
              <a:solidFill>
                <a:srgbClr val="31475C"/>
              </a:solidFill>
              <a:latin typeface="微软雅黑" panose="020B0503020204020204" pitchFamily="34" charset="-122"/>
              <a:ea typeface="微软雅黑" panose="020B0503020204020204" pitchFamily="34" charset="-122"/>
            </a:endParaRPr>
          </a:p>
        </p:txBody>
      </p:sp>
      <p:sp>
        <p:nvSpPr>
          <p:cNvPr id="299" name="椭圆 298"/>
          <p:cNvSpPr/>
          <p:nvPr/>
        </p:nvSpPr>
        <p:spPr bwMode="auto">
          <a:xfrm>
            <a:off x="4403364" y="5220630"/>
            <a:ext cx="160337" cy="160337"/>
          </a:xfrm>
          <a:prstGeom prst="ellipse">
            <a:avLst/>
          </a:prstGeom>
          <a:noFill/>
          <a:ln w="19050">
            <a:solidFill>
              <a:srgbClr val="31475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dirty="0">
              <a:solidFill>
                <a:schemeClr val="tx1"/>
              </a:solidFill>
              <a:latin typeface="Arial" pitchFamily="34" charset="0"/>
            </a:endParaRPr>
          </a:p>
        </p:txBody>
      </p:sp>
      <p:sp>
        <p:nvSpPr>
          <p:cNvPr id="300" name="椭圆 299"/>
          <p:cNvSpPr/>
          <p:nvPr/>
        </p:nvSpPr>
        <p:spPr bwMode="auto">
          <a:xfrm>
            <a:off x="4403364" y="5895705"/>
            <a:ext cx="160337" cy="160337"/>
          </a:xfrm>
          <a:prstGeom prst="ellipse">
            <a:avLst/>
          </a:prstGeom>
          <a:noFill/>
          <a:ln w="19050">
            <a:solidFill>
              <a:srgbClr val="31475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dirty="0">
              <a:solidFill>
                <a:schemeClr val="tx1"/>
              </a:solidFill>
              <a:latin typeface="Arial" pitchFamily="34" charset="0"/>
            </a:endParaRPr>
          </a:p>
        </p:txBody>
      </p:sp>
      <p:sp>
        <p:nvSpPr>
          <p:cNvPr id="302" name="椭圆 301"/>
          <p:cNvSpPr/>
          <p:nvPr/>
        </p:nvSpPr>
        <p:spPr bwMode="auto">
          <a:xfrm>
            <a:off x="507612" y="5220630"/>
            <a:ext cx="160337" cy="160337"/>
          </a:xfrm>
          <a:prstGeom prst="ellipse">
            <a:avLst/>
          </a:prstGeom>
          <a:noFill/>
          <a:ln w="19050">
            <a:solidFill>
              <a:srgbClr val="31475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dirty="0">
              <a:solidFill>
                <a:schemeClr val="tx1"/>
              </a:solidFill>
              <a:latin typeface="Arial" pitchFamily="34" charset="0"/>
            </a:endParaRPr>
          </a:p>
        </p:txBody>
      </p:sp>
      <p:sp>
        <p:nvSpPr>
          <p:cNvPr id="303" name="椭圆 302"/>
          <p:cNvSpPr/>
          <p:nvPr/>
        </p:nvSpPr>
        <p:spPr bwMode="auto">
          <a:xfrm>
            <a:off x="507612" y="6185418"/>
            <a:ext cx="160337" cy="160337"/>
          </a:xfrm>
          <a:prstGeom prst="ellipse">
            <a:avLst/>
          </a:prstGeom>
          <a:noFill/>
          <a:ln w="19050">
            <a:solidFill>
              <a:srgbClr val="31475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dirty="0">
              <a:solidFill>
                <a:schemeClr val="tx1"/>
              </a:solidFill>
              <a:latin typeface="Arial" pitchFamily="34" charset="0"/>
            </a:endParaRPr>
          </a:p>
        </p:txBody>
      </p:sp>
      <p:sp>
        <p:nvSpPr>
          <p:cNvPr id="304" name="椭圆 303"/>
          <p:cNvSpPr/>
          <p:nvPr/>
        </p:nvSpPr>
        <p:spPr bwMode="auto">
          <a:xfrm>
            <a:off x="507612" y="5555348"/>
            <a:ext cx="160337" cy="160337"/>
          </a:xfrm>
          <a:prstGeom prst="ellipse">
            <a:avLst/>
          </a:prstGeom>
          <a:noFill/>
          <a:ln w="19050">
            <a:solidFill>
              <a:srgbClr val="31475C"/>
            </a:solidFill>
            <a:prstDash val="sysDot"/>
          </a:ln>
          <a:extLst/>
        </p:spPr>
        <p:style>
          <a:lnRef idx="2">
            <a:schemeClr val="dk1"/>
          </a:lnRef>
          <a:fillRef idx="1">
            <a:schemeClr val="lt1"/>
          </a:fillRef>
          <a:effectRef idx="0">
            <a:schemeClr val="dk1"/>
          </a:effectRef>
          <a:fontRef idx="minor">
            <a:schemeClr val="dk1"/>
          </a:fontRef>
        </p:style>
        <p:txBody>
          <a:bodyPr anchor="ctr"/>
          <a:lstStyle/>
          <a:p>
            <a:pPr>
              <a:defRPr/>
            </a:pPr>
            <a:endParaRPr lang="zh-CN" altLang="en-US" dirty="0">
              <a:solidFill>
                <a:schemeClr val="tx1"/>
              </a:solidFill>
              <a:latin typeface="Arial" pitchFamily="34" charset="0"/>
            </a:endParaRPr>
          </a:p>
        </p:txBody>
      </p:sp>
      <p:pic>
        <p:nvPicPr>
          <p:cNvPr id="1026" name="Picture 2" descr="E:\工作\其他\ppt\ppt_icon\1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9951" y="4455698"/>
            <a:ext cx="206069" cy="180000"/>
          </a:xfrm>
          <a:prstGeom prst="rect">
            <a:avLst/>
          </a:prstGeom>
          <a:noFill/>
          <a:extLst>
            <a:ext uri="{909E8E84-426E-40DD-AFC4-6F175D3DCCD1}">
              <a14:hiddenFill xmlns:a14="http://schemas.microsoft.com/office/drawing/2010/main">
                <a:solidFill>
                  <a:srgbClr val="FFFFFF"/>
                </a:solidFill>
              </a14:hiddenFill>
            </a:ext>
          </a:extLst>
        </p:spPr>
      </p:pic>
      <p:pic>
        <p:nvPicPr>
          <p:cNvPr id="319" name="Picture 2" descr="E:\工作\其他\ppt\ppt_icon\1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9951" y="4770580"/>
            <a:ext cx="206069" cy="180000"/>
          </a:xfrm>
          <a:prstGeom prst="rect">
            <a:avLst/>
          </a:prstGeom>
          <a:noFill/>
          <a:extLst>
            <a:ext uri="{909E8E84-426E-40DD-AFC4-6F175D3DCCD1}">
              <a14:hiddenFill xmlns:a14="http://schemas.microsoft.com/office/drawing/2010/main">
                <a:solidFill>
                  <a:srgbClr val="FFFFFF"/>
                </a:solidFill>
              </a14:hiddenFill>
            </a:ext>
          </a:extLst>
        </p:spPr>
      </p:pic>
      <p:pic>
        <p:nvPicPr>
          <p:cNvPr id="320" name="Picture 2" descr="E:\工作\其他\ppt\ppt_icon\1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99951" y="5362845"/>
            <a:ext cx="206069" cy="1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282355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264546" y="4986191"/>
            <a:ext cx="2596080" cy="1488750"/>
          </a:xfrm>
          <a:prstGeom prst="rect">
            <a:avLst/>
          </a:prstGeom>
        </p:spPr>
      </p:pic>
      <p:pic>
        <p:nvPicPr>
          <p:cNvPr id="8" name="图片 7"/>
          <p:cNvPicPr>
            <a:picLocks noChangeAspect="1"/>
          </p:cNvPicPr>
          <p:nvPr/>
        </p:nvPicPr>
        <p:blipFill>
          <a:blip r:embed="rId3" cstate="print"/>
          <a:stretch>
            <a:fillRect/>
          </a:stretch>
        </p:blipFill>
        <p:spPr>
          <a:xfrm>
            <a:off x="1702463" y="5509686"/>
            <a:ext cx="2336773" cy="965255"/>
          </a:xfrm>
          <a:prstGeom prst="rect">
            <a:avLst/>
          </a:prstGeom>
        </p:spPr>
      </p:pic>
      <p:pic>
        <p:nvPicPr>
          <p:cNvPr id="2" name="图片 1"/>
          <p:cNvPicPr>
            <a:picLocks noChangeAspect="1"/>
          </p:cNvPicPr>
          <p:nvPr/>
        </p:nvPicPr>
        <p:blipFill>
          <a:blip r:embed="rId4"/>
          <a:stretch>
            <a:fillRect/>
          </a:stretch>
        </p:blipFill>
        <p:spPr>
          <a:xfrm>
            <a:off x="2025300" y="621117"/>
            <a:ext cx="3742616" cy="850083"/>
          </a:xfrm>
          <a:prstGeom prst="rect">
            <a:avLst/>
          </a:prstGeom>
        </p:spPr>
      </p:pic>
      <p:pic>
        <p:nvPicPr>
          <p:cNvPr id="10" name="图片 9"/>
          <p:cNvPicPr>
            <a:picLocks noChangeAspect="1"/>
          </p:cNvPicPr>
          <p:nvPr/>
        </p:nvPicPr>
        <p:blipFill>
          <a:blip r:embed="rId5"/>
          <a:stretch>
            <a:fillRect/>
          </a:stretch>
        </p:blipFill>
        <p:spPr>
          <a:xfrm>
            <a:off x="4725600" y="3049190"/>
            <a:ext cx="4508151" cy="853421"/>
          </a:xfrm>
          <a:prstGeom prst="rect">
            <a:avLst/>
          </a:prstGeom>
        </p:spPr>
      </p:pic>
      <p:pic>
        <p:nvPicPr>
          <p:cNvPr id="13" name="图片 12"/>
          <p:cNvPicPr>
            <a:picLocks noChangeAspect="1"/>
          </p:cNvPicPr>
          <p:nvPr/>
        </p:nvPicPr>
        <p:blipFill>
          <a:blip r:embed="rId6"/>
          <a:stretch>
            <a:fillRect/>
          </a:stretch>
        </p:blipFill>
        <p:spPr>
          <a:xfrm>
            <a:off x="4484848" y="1487828"/>
            <a:ext cx="5273686" cy="741310"/>
          </a:xfrm>
          <a:prstGeom prst="rect">
            <a:avLst/>
          </a:prstGeom>
        </p:spPr>
      </p:pic>
      <p:pic>
        <p:nvPicPr>
          <p:cNvPr id="3" name="图片 2"/>
          <p:cNvPicPr>
            <a:picLocks noChangeAspect="1"/>
          </p:cNvPicPr>
          <p:nvPr/>
        </p:nvPicPr>
        <p:blipFill>
          <a:blip r:embed="rId7"/>
          <a:stretch>
            <a:fillRect/>
          </a:stretch>
        </p:blipFill>
        <p:spPr>
          <a:xfrm>
            <a:off x="4402464" y="4854173"/>
            <a:ext cx="2730903" cy="906744"/>
          </a:xfrm>
          <a:prstGeom prst="rect">
            <a:avLst/>
          </a:prstGeom>
        </p:spPr>
      </p:pic>
      <p:pic>
        <p:nvPicPr>
          <p:cNvPr id="12" name="图片 11"/>
          <p:cNvPicPr>
            <a:picLocks noChangeAspect="1"/>
          </p:cNvPicPr>
          <p:nvPr/>
        </p:nvPicPr>
        <p:blipFill>
          <a:blip r:embed="rId8"/>
          <a:stretch>
            <a:fillRect/>
          </a:stretch>
        </p:blipFill>
        <p:spPr>
          <a:xfrm>
            <a:off x="612775" y="2232240"/>
            <a:ext cx="4516150" cy="868155"/>
          </a:xfrm>
          <a:prstGeom prst="rect">
            <a:avLst/>
          </a:prstGeom>
        </p:spPr>
      </p:pic>
      <p:pic>
        <p:nvPicPr>
          <p:cNvPr id="6" name="图片 5"/>
          <p:cNvPicPr>
            <a:picLocks noChangeAspect="1"/>
          </p:cNvPicPr>
          <p:nvPr/>
        </p:nvPicPr>
        <p:blipFill>
          <a:blip r:embed="rId9"/>
          <a:stretch>
            <a:fillRect/>
          </a:stretch>
        </p:blipFill>
        <p:spPr>
          <a:xfrm>
            <a:off x="1165591" y="3806669"/>
            <a:ext cx="4056190" cy="889828"/>
          </a:xfrm>
          <a:prstGeom prst="rect">
            <a:avLst/>
          </a:prstGeom>
        </p:spPr>
      </p:pic>
      <p:sp>
        <p:nvSpPr>
          <p:cNvPr id="11" name="AutoShape 13"/>
          <p:cNvSpPr>
            <a:spLocks noChangeArrowheads="1"/>
          </p:cNvSpPr>
          <p:nvPr/>
        </p:nvSpPr>
        <p:spPr bwMode="auto">
          <a:xfrm>
            <a:off x="396875" y="0"/>
            <a:ext cx="431800" cy="73025"/>
          </a:xfrm>
          <a:prstGeom prst="flowChartProcess">
            <a:avLst/>
          </a:prstGeom>
          <a:solidFill>
            <a:srgbClr val="DB7924"/>
          </a:solidFill>
          <a:ln>
            <a:noFill/>
          </a:ln>
        </p:spPr>
        <p:txBody>
          <a:bodyPr anchor="ctr"/>
          <a:lstStyle/>
          <a:p>
            <a:endParaRPr lang="zh-CN" altLang="en-US">
              <a:solidFill>
                <a:srgbClr val="29AC91"/>
              </a:solidFill>
            </a:endParaRPr>
          </a:p>
        </p:txBody>
      </p:sp>
      <p:sp>
        <p:nvSpPr>
          <p:cNvPr id="14" name="Text Box 14"/>
          <p:cNvSpPr txBox="1">
            <a:spLocks noChangeArrowheads="1"/>
          </p:cNvSpPr>
          <p:nvPr/>
        </p:nvSpPr>
        <p:spPr bwMode="auto">
          <a:xfrm>
            <a:off x="288925" y="12700"/>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DB7924"/>
                </a:solidFill>
                <a:latin typeface="黑体" pitchFamily="49" charset="-122"/>
                <a:ea typeface="黑体" pitchFamily="49" charset="-122"/>
                <a:sym typeface="Calibri" pitchFamily="34" charset="0"/>
              </a:rPr>
              <a:t>成功案例</a:t>
            </a:r>
            <a:r>
              <a:rPr lang="en-US" altLang="zh-CN" sz="2800" b="1" dirty="0" smtClean="0">
                <a:solidFill>
                  <a:srgbClr val="DB7924"/>
                </a:solidFill>
                <a:latin typeface="黑体" pitchFamily="49" charset="-122"/>
                <a:ea typeface="黑体" pitchFamily="49" charset="-122"/>
                <a:sym typeface="Calibri" pitchFamily="34" charset="0"/>
              </a:rPr>
              <a:t>—</a:t>
            </a:r>
            <a:r>
              <a:rPr lang="zh-CN" altLang="en-US" sz="2800" b="1" dirty="0" smtClean="0">
                <a:solidFill>
                  <a:srgbClr val="DB7924"/>
                </a:solidFill>
                <a:latin typeface="黑体" pitchFamily="49" charset="-122"/>
                <a:ea typeface="黑体" pitchFamily="49" charset="-122"/>
                <a:sym typeface="Calibri" pitchFamily="34" charset="0"/>
              </a:rPr>
              <a:t>我们的客户</a:t>
            </a:r>
            <a:endParaRPr lang="zh-CN" altLang="en-US" sz="2800" b="1" dirty="0">
              <a:solidFill>
                <a:srgbClr val="DB7924"/>
              </a:solidFill>
              <a:latin typeface="黑体" pitchFamily="49" charset="-122"/>
              <a:ea typeface="黑体" pitchFamily="49" charset="-122"/>
              <a:sym typeface="Calibri" pitchFamily="34" charset="0"/>
            </a:endParaRPr>
          </a:p>
        </p:txBody>
      </p:sp>
    </p:spTree>
    <p:extLst>
      <p:ext uri="{BB962C8B-B14F-4D97-AF65-F5344CB8AC3E}">
        <p14:creationId xmlns:p14="http://schemas.microsoft.com/office/powerpoint/2010/main" val="4988777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WordArt 5"/>
          <p:cNvSpPr>
            <a:spLocks noChangeArrowheads="1" noChangeShapeType="1" noTextEdit="1"/>
          </p:cNvSpPr>
          <p:nvPr/>
        </p:nvSpPr>
        <p:spPr bwMode="auto">
          <a:xfrm>
            <a:off x="3590338" y="4183988"/>
            <a:ext cx="3886200" cy="457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lIns="91417" tIns="45709" rIns="91417" bIns="45709" fromWordArt="1">
            <a:prstTxWarp prst="textPlain">
              <a:avLst>
                <a:gd name="adj" fmla="val 50000"/>
              </a:avLst>
            </a:prstTxWarp>
          </a:bodyPr>
          <a:lstStyle/>
          <a:p>
            <a:pPr algn="ctr"/>
            <a:r>
              <a:rPr lang="en-US" altLang="zh-CN" sz="3600" kern="10" dirty="0">
                <a:gradFill rotWithShape="1">
                  <a:gsLst>
                    <a:gs pos="0">
                      <a:srgbClr val="FFFF00"/>
                    </a:gs>
                    <a:gs pos="100000">
                      <a:srgbClr val="FF9933"/>
                    </a:gs>
                  </a:gsLst>
                  <a:path path="rect">
                    <a:fillToRect l="50000" t="50000" r="50000" b="50000"/>
                  </a:path>
                </a:gradFill>
                <a:effectLst>
                  <a:outerShdw blurRad="63500" dist="38099" dir="2700000" algn="ctr" rotWithShape="0">
                    <a:srgbClr val="C0C0C0">
                      <a:alpha val="74997"/>
                    </a:srgbClr>
                  </a:outerShdw>
                </a:effectLst>
                <a:latin typeface="Arial Black"/>
                <a:ea typeface="Arial Black"/>
                <a:cs typeface="Arial Black"/>
              </a:rPr>
              <a:t>——THANK YOU——</a:t>
            </a:r>
            <a:endParaRPr lang="zh-CN" altLang="en-US" sz="3600" kern="10" dirty="0">
              <a:gradFill rotWithShape="1">
                <a:gsLst>
                  <a:gs pos="0">
                    <a:srgbClr val="FFFF00"/>
                  </a:gs>
                  <a:gs pos="100000">
                    <a:srgbClr val="FF9933"/>
                  </a:gs>
                </a:gsLst>
                <a:path path="rect">
                  <a:fillToRect l="50000" t="50000" r="50000" b="50000"/>
                </a:path>
              </a:gradFill>
              <a:effectLst>
                <a:outerShdw blurRad="63500" dist="38099" dir="2700000" algn="ctr" rotWithShape="0">
                  <a:srgbClr val="C0C0C0">
                    <a:alpha val="74997"/>
                  </a:srgbClr>
                </a:outerShdw>
              </a:effectLst>
              <a:latin typeface="Arial Black"/>
              <a:ea typeface="Arial Black"/>
              <a:cs typeface="Arial Black"/>
            </a:endParaRPr>
          </a:p>
        </p:txBody>
      </p:sp>
      <p:sp>
        <p:nvSpPr>
          <p:cNvPr id="5" name="Rectangle 6"/>
          <p:cNvSpPr>
            <a:spLocks noChangeArrowheads="1"/>
          </p:cNvSpPr>
          <p:nvPr/>
        </p:nvSpPr>
        <p:spPr bwMode="auto">
          <a:xfrm>
            <a:off x="2670953" y="3470107"/>
            <a:ext cx="5385018" cy="40771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7" tIns="45709" rIns="91417" bIns="45709" numCol="1" fromWordArt="1">
            <a:prstTxWarp prst="textPlain">
              <a:avLst>
                <a:gd name="adj" fmla="val 50000"/>
              </a:avLst>
            </a:prstTxWarp>
          </a:bodyPr>
          <a:lstStyle/>
          <a:p>
            <a:pPr algn="ctr"/>
            <a:r>
              <a:rPr lang="en-US" altLang="zh-CN" kern="10" dirty="0">
                <a:gradFill rotWithShape="1">
                  <a:gsLst>
                    <a:gs pos="0">
                      <a:srgbClr val="FFFF00"/>
                    </a:gs>
                    <a:gs pos="100000">
                      <a:srgbClr val="FF9933"/>
                    </a:gs>
                  </a:gsLst>
                  <a:path path="rect">
                    <a:fillToRect l="50000" t="50000" r="50000" b="50000"/>
                  </a:path>
                </a:gradFill>
                <a:effectLst>
                  <a:outerShdw blurRad="63500" dist="38099" dir="2700000" algn="ctr" rotWithShape="0">
                    <a:srgbClr val="C0C0C0">
                      <a:alpha val="74997"/>
                    </a:srgbClr>
                  </a:outerShdw>
                </a:effectLst>
                <a:latin typeface="Arial Black"/>
                <a:ea typeface="Arial Black"/>
                <a:cs typeface="Arial Black"/>
              </a:rPr>
              <a:t>The specialty </a:t>
            </a:r>
            <a:r>
              <a:rPr lang="en-US" altLang="zh-CN" kern="10" dirty="0" smtClean="0">
                <a:gradFill rotWithShape="1">
                  <a:gsLst>
                    <a:gs pos="0">
                      <a:srgbClr val="FFFF00"/>
                    </a:gs>
                    <a:gs pos="100000">
                      <a:srgbClr val="FF9933"/>
                    </a:gs>
                  </a:gsLst>
                  <a:path path="rect">
                    <a:fillToRect l="50000" t="50000" r="50000" b="50000"/>
                  </a:path>
                </a:gradFill>
                <a:effectLst>
                  <a:outerShdw blurRad="63500" dist="38099" dir="2700000" algn="ctr" rotWithShape="0">
                    <a:srgbClr val="C0C0C0">
                      <a:alpha val="74997"/>
                    </a:srgbClr>
                  </a:outerShdw>
                </a:effectLst>
                <a:latin typeface="Arial Black"/>
                <a:ea typeface="Arial Black"/>
                <a:cs typeface="Arial Black"/>
              </a:rPr>
              <a:t>guaranteed</a:t>
            </a:r>
            <a:endParaRPr lang="zh-CN" altLang="en-US" sz="2800" kern="10" dirty="0">
              <a:gradFill rotWithShape="1">
                <a:gsLst>
                  <a:gs pos="0">
                    <a:srgbClr val="FFFF00"/>
                  </a:gs>
                  <a:gs pos="100000">
                    <a:srgbClr val="FF9933"/>
                  </a:gs>
                </a:gsLst>
                <a:path path="rect">
                  <a:fillToRect l="50000" t="50000" r="50000" b="50000"/>
                </a:path>
              </a:gradFill>
              <a:effectLst>
                <a:outerShdw blurRad="63500" dist="38099" dir="2700000" algn="ctr" rotWithShape="0">
                  <a:srgbClr val="C0C0C0">
                    <a:alpha val="74997"/>
                  </a:srgbClr>
                </a:outerShdw>
              </a:effectLst>
              <a:latin typeface="Arial Black"/>
              <a:ea typeface="Arial Black"/>
              <a:cs typeface="Arial Black"/>
            </a:endParaRPr>
          </a:p>
        </p:txBody>
      </p:sp>
      <p:pic>
        <p:nvPicPr>
          <p:cNvPr id="6" name="图片 5"/>
          <p:cNvPicPr>
            <a:picLocks noChangeAspect="1"/>
          </p:cNvPicPr>
          <p:nvPr/>
        </p:nvPicPr>
        <p:blipFill>
          <a:blip r:embed="rId2" cstate="print"/>
          <a:stretch>
            <a:fillRect/>
          </a:stretch>
        </p:blipFill>
        <p:spPr>
          <a:xfrm>
            <a:off x="3870508" y="1305195"/>
            <a:ext cx="3105344" cy="1878542"/>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67226" y="765135"/>
            <a:ext cx="9881453" cy="669799"/>
          </a:xfrm>
          <a:prstGeom prst="rect">
            <a:avLst/>
          </a:prstGeom>
          <a:noFill/>
        </p:spPr>
        <p:txBody>
          <a:bodyPr wrap="square" lIns="102870" tIns="51435" rIns="102870" bIns="51435" rtlCol="0">
            <a:spAutoFit/>
          </a:bodyPr>
          <a:lstStyle/>
          <a:p>
            <a:pPr>
              <a:lnSpc>
                <a:spcPct val="120000"/>
              </a:lnSpc>
            </a:pPr>
            <a:r>
              <a:rPr kumimoji="1" lang="zh-CN" altLang="en-US" sz="1600" dirty="0" smtClean="0">
                <a:latin typeface="微软雅黑"/>
                <a:ea typeface="微软雅黑"/>
                <a:cs typeface="微软雅黑"/>
              </a:rPr>
              <a:t> </a:t>
            </a:r>
            <a:r>
              <a:rPr kumimoji="1" lang="en-US" altLang="zh-CN" sz="1600" dirty="0" smtClean="0">
                <a:latin typeface="微软雅黑"/>
                <a:ea typeface="微软雅黑"/>
                <a:cs typeface="微软雅黑"/>
              </a:rPr>
              <a:t>34</a:t>
            </a:r>
            <a:r>
              <a:rPr kumimoji="1" lang="zh-CN" altLang="en-US" sz="1600" dirty="0" smtClean="0">
                <a:latin typeface="微软雅黑"/>
                <a:ea typeface="微软雅黑"/>
                <a:cs typeface="微软雅黑"/>
              </a:rPr>
              <a:t>岁利用在某银行信用卡客服中心合肥分公司客服工作机会</a:t>
            </a:r>
            <a:r>
              <a:rPr kumimoji="1" lang="zh-CN" altLang="zh-CN" sz="1600" dirty="0" smtClean="0">
                <a:latin typeface="微软雅黑"/>
                <a:ea typeface="微软雅黑"/>
                <a:cs typeface="微软雅黑"/>
              </a:rPr>
              <a:t>，</a:t>
            </a:r>
            <a:r>
              <a:rPr kumimoji="1" lang="zh-CN" altLang="en-US" sz="1600" dirty="0" smtClean="0">
                <a:latin typeface="微软雅黑"/>
                <a:ea typeface="微软雅黑"/>
                <a:cs typeface="微软雅黑"/>
              </a:rPr>
              <a:t>将</a:t>
            </a:r>
            <a:r>
              <a:rPr kumimoji="1" lang="en-US" altLang="zh-CN" sz="1600" dirty="0">
                <a:latin typeface="微软雅黑"/>
                <a:ea typeface="微软雅黑"/>
                <a:cs typeface="微软雅黑"/>
              </a:rPr>
              <a:t>8</a:t>
            </a:r>
            <a:r>
              <a:rPr kumimoji="1" lang="zh-CN" altLang="en-US" sz="1600" dirty="0">
                <a:latin typeface="微软雅黑"/>
                <a:ea typeface="微软雅黑"/>
                <a:cs typeface="微软雅黑"/>
              </a:rPr>
              <a:t>名客户的预留手机号改成了自己买的号码，开始挨个打电话申请挂失补办</a:t>
            </a:r>
            <a:r>
              <a:rPr kumimoji="1" lang="zh-CN" altLang="en-US" sz="1600" dirty="0" smtClean="0">
                <a:latin typeface="微软雅黑"/>
                <a:ea typeface="微软雅黑"/>
                <a:cs typeface="微软雅黑"/>
              </a:rPr>
              <a:t>。因时间仓促，李某只拿</a:t>
            </a:r>
            <a:r>
              <a:rPr kumimoji="1" lang="zh-CN" altLang="en-US" sz="1600" dirty="0">
                <a:latin typeface="微软雅黑"/>
                <a:ea typeface="微软雅黑"/>
                <a:cs typeface="微软雅黑"/>
              </a:rPr>
              <a:t>到了</a:t>
            </a:r>
            <a:r>
              <a:rPr kumimoji="1" lang="en-US" altLang="zh-CN" sz="1600" dirty="0">
                <a:latin typeface="微软雅黑"/>
                <a:ea typeface="微软雅黑"/>
                <a:cs typeface="微软雅黑"/>
              </a:rPr>
              <a:t>3</a:t>
            </a:r>
            <a:r>
              <a:rPr kumimoji="1" lang="zh-CN" altLang="en-US" sz="1600" dirty="0">
                <a:latin typeface="微软雅黑"/>
                <a:ea typeface="微软雅黑"/>
                <a:cs typeface="微软雅黑"/>
              </a:rPr>
              <a:t>张信用卡，并用这三张卡套现</a:t>
            </a:r>
            <a:r>
              <a:rPr kumimoji="1" lang="en-US" altLang="zh-CN" sz="1600" dirty="0">
                <a:latin typeface="微软雅黑"/>
                <a:ea typeface="微软雅黑"/>
                <a:cs typeface="微软雅黑"/>
              </a:rPr>
              <a:t>28</a:t>
            </a:r>
            <a:r>
              <a:rPr kumimoji="1" lang="zh-CN" altLang="en-US" sz="1600" dirty="0">
                <a:latin typeface="微软雅黑"/>
                <a:ea typeface="微软雅黑"/>
                <a:cs typeface="微软雅黑"/>
              </a:rPr>
              <a:t>万元</a:t>
            </a:r>
            <a:r>
              <a:rPr kumimoji="1" lang="zh-CN" altLang="en-US" sz="1600" dirty="0" smtClean="0">
                <a:latin typeface="微软雅黑"/>
                <a:ea typeface="微软雅黑"/>
                <a:cs typeface="微软雅黑"/>
              </a:rPr>
              <a:t>。</a:t>
            </a:r>
            <a:endParaRPr kumimoji="1" lang="en-US" altLang="zh-CN" sz="1600" dirty="0" smtClean="0">
              <a:latin typeface="微软雅黑"/>
              <a:ea typeface="微软雅黑"/>
              <a:cs typeface="微软雅黑"/>
            </a:endParaRPr>
          </a:p>
        </p:txBody>
      </p:sp>
      <p:sp>
        <p:nvSpPr>
          <p:cNvPr id="8" name="文本框 7"/>
          <p:cNvSpPr txBox="1"/>
          <p:nvPr/>
        </p:nvSpPr>
        <p:spPr>
          <a:xfrm>
            <a:off x="525310" y="4635565"/>
            <a:ext cx="9823369" cy="2172133"/>
          </a:xfrm>
          <a:prstGeom prst="rect">
            <a:avLst/>
          </a:prstGeom>
          <a:noFill/>
        </p:spPr>
        <p:txBody>
          <a:bodyPr wrap="square" lIns="102870" tIns="51435" rIns="102870" bIns="51435" rtlCol="0">
            <a:spAutoFit/>
          </a:bodyPr>
          <a:lstStyle/>
          <a:p>
            <a:pPr>
              <a:lnSpc>
                <a:spcPct val="120000"/>
              </a:lnSpc>
            </a:pPr>
            <a:r>
              <a:rPr kumimoji="1" lang="zh-CN" altLang="en-US" sz="1600" dirty="0" smtClean="0">
                <a:latin typeface="微软雅黑" pitchFamily="34" charset="-122"/>
                <a:ea typeface="微软雅黑" pitchFamily="34" charset="-122"/>
                <a:cs typeface="宋体"/>
              </a:rPr>
              <a:t>对</a:t>
            </a:r>
            <a:r>
              <a:rPr kumimoji="1" lang="zh-CN" altLang="en-US" sz="1600" dirty="0">
                <a:latin typeface="微软雅黑" pitchFamily="34" charset="-122"/>
                <a:ea typeface="微软雅黑" pitchFamily="34" charset="-122"/>
                <a:cs typeface="宋体"/>
              </a:rPr>
              <a:t>自己的信用卡被挂失补办，几名原持卡人始终没有察觉。而银行方面因迟迟收不到还款，查找到了这几位持卡人，可他们均表示自己没有用卡消费过，也没有进行过什么挂失补办。感觉不对劲，双方赶紧前往警方报案</a:t>
            </a:r>
            <a:r>
              <a:rPr kumimoji="1" lang="zh-CN" altLang="en-US" sz="1600" dirty="0" smtClean="0">
                <a:latin typeface="微软雅黑" pitchFamily="34" charset="-122"/>
                <a:ea typeface="微软雅黑" pitchFamily="34" charset="-122"/>
                <a:cs typeface="宋体"/>
              </a:rPr>
              <a:t>。</a:t>
            </a:r>
            <a:endParaRPr kumimoji="1" lang="en-US" altLang="zh-CN" sz="1600" dirty="0" smtClean="0">
              <a:latin typeface="微软雅黑" pitchFamily="34" charset="-122"/>
              <a:ea typeface="微软雅黑" pitchFamily="34" charset="-122"/>
              <a:cs typeface="宋体"/>
            </a:endParaRPr>
          </a:p>
          <a:p>
            <a:pPr>
              <a:lnSpc>
                <a:spcPct val="120000"/>
              </a:lnSpc>
            </a:pPr>
            <a:endParaRPr kumimoji="1" lang="en-US" altLang="zh-CN" sz="1600" dirty="0">
              <a:latin typeface="微软雅黑" pitchFamily="34" charset="-122"/>
              <a:ea typeface="微软雅黑" pitchFamily="34" charset="-122"/>
              <a:cs typeface="宋体"/>
            </a:endParaRPr>
          </a:p>
          <a:p>
            <a:pPr>
              <a:lnSpc>
                <a:spcPct val="120000"/>
              </a:lnSpc>
            </a:pPr>
            <a:r>
              <a:rPr kumimoji="1" lang="zh-CN" altLang="en-US" sz="1600" dirty="0">
                <a:latin typeface="微软雅黑" pitchFamily="34" charset="-122"/>
                <a:ea typeface="微软雅黑" pitchFamily="34" charset="-122"/>
                <a:cs typeface="宋体"/>
              </a:rPr>
              <a:t>李某落网后，对自己的作案事实供认不讳，并交代了自己的作案手法。经搜查，李某盗刷所得的</a:t>
            </a:r>
            <a:r>
              <a:rPr kumimoji="1" lang="en-US" altLang="zh-CN" sz="1600" dirty="0">
                <a:latin typeface="微软雅黑" pitchFamily="34" charset="-122"/>
                <a:ea typeface="微软雅黑" pitchFamily="34" charset="-122"/>
                <a:cs typeface="宋体"/>
              </a:rPr>
              <a:t>28</a:t>
            </a:r>
            <a:r>
              <a:rPr kumimoji="1" lang="zh-CN" altLang="en-US" sz="1600" dirty="0">
                <a:latin typeface="微软雅黑" pitchFamily="34" charset="-122"/>
                <a:ea typeface="微软雅黑" pitchFamily="34" charset="-122"/>
                <a:cs typeface="宋体"/>
              </a:rPr>
              <a:t>万元还剩</a:t>
            </a:r>
            <a:r>
              <a:rPr kumimoji="1" lang="en-US" altLang="zh-CN" sz="1600" dirty="0">
                <a:latin typeface="微软雅黑" pitchFamily="34" charset="-122"/>
                <a:ea typeface="微软雅黑" pitchFamily="34" charset="-122"/>
                <a:cs typeface="宋体"/>
              </a:rPr>
              <a:t>18</a:t>
            </a:r>
            <a:r>
              <a:rPr kumimoji="1" lang="zh-CN" altLang="en-US" sz="1600" dirty="0">
                <a:latin typeface="微软雅黑" pitchFamily="34" charset="-122"/>
                <a:ea typeface="微软雅黑" pitchFamily="34" charset="-122"/>
                <a:cs typeface="宋体"/>
              </a:rPr>
              <a:t>万元，其余</a:t>
            </a:r>
            <a:r>
              <a:rPr kumimoji="1" lang="en-US" altLang="zh-CN" sz="1600" dirty="0">
                <a:latin typeface="微软雅黑" pitchFamily="34" charset="-122"/>
                <a:ea typeface="微软雅黑" pitchFamily="34" charset="-122"/>
                <a:cs typeface="宋体"/>
              </a:rPr>
              <a:t>10</a:t>
            </a:r>
            <a:r>
              <a:rPr kumimoji="1" lang="zh-CN" altLang="en-US" sz="1600" dirty="0">
                <a:latin typeface="微软雅黑" pitchFamily="34" charset="-122"/>
                <a:ea typeface="微软雅黑" pitchFamily="34" charset="-122"/>
                <a:cs typeface="宋体"/>
              </a:rPr>
              <a:t>万元已被其用于赌博和购物。</a:t>
            </a:r>
          </a:p>
          <a:p>
            <a:pPr>
              <a:lnSpc>
                <a:spcPct val="120000"/>
              </a:lnSpc>
            </a:pPr>
            <a:endParaRPr kumimoji="1" lang="zh-CN" altLang="en-US" sz="1600" dirty="0">
              <a:latin typeface="微软雅黑" pitchFamily="34" charset="-122"/>
              <a:ea typeface="微软雅黑" pitchFamily="34" charset="-122"/>
            </a:endParaRPr>
          </a:p>
        </p:txBody>
      </p:sp>
      <p:sp>
        <p:nvSpPr>
          <p:cNvPr id="7"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1" name="Text Box 14"/>
          <p:cNvSpPr txBox="1">
            <a:spLocks noChangeArrowheads="1"/>
          </p:cNvSpPr>
          <p:nvPr/>
        </p:nvSpPr>
        <p:spPr bwMode="auto">
          <a:xfrm>
            <a:off x="288925" y="12700"/>
            <a:ext cx="52100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b="1" dirty="0">
                <a:solidFill>
                  <a:srgbClr val="348DC5"/>
                </a:solidFill>
                <a:latin typeface="黑体" pitchFamily="49" charset="-122"/>
                <a:ea typeface="黑体" pitchFamily="49" charset="-122"/>
                <a:sym typeface="Calibri" pitchFamily="34" charset="0"/>
              </a:rPr>
              <a:t>操作风险案例分析</a:t>
            </a:r>
            <a:r>
              <a:rPr lang="en-US" altLang="zh-CN" sz="2600" b="1" dirty="0">
                <a:solidFill>
                  <a:srgbClr val="348DC5"/>
                </a:solidFill>
                <a:latin typeface="黑体" pitchFamily="49" charset="-122"/>
                <a:ea typeface="黑体" pitchFamily="49" charset="-122"/>
                <a:sym typeface="Calibri" pitchFamily="34" charset="0"/>
              </a:rPr>
              <a:t>—</a:t>
            </a:r>
            <a:r>
              <a:rPr lang="zh-CN" altLang="en-US" sz="2600" b="1" dirty="0">
                <a:solidFill>
                  <a:srgbClr val="348DC5"/>
                </a:solidFill>
                <a:latin typeface="黑体" pitchFamily="49" charset="-122"/>
                <a:ea typeface="黑体" pitchFamily="49" charset="-122"/>
                <a:sym typeface="Calibri" pitchFamily="34" charset="0"/>
              </a:rPr>
              <a:t>业务操作风险</a:t>
            </a:r>
          </a:p>
        </p:txBody>
      </p:sp>
      <p:pic>
        <p:nvPicPr>
          <p:cNvPr id="1027" name="Picture 3" descr="E:\工作\其他\ppt\ppt_icon\6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155" y="1710240"/>
            <a:ext cx="9748524" cy="2649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62608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18686" y="4899568"/>
            <a:ext cx="9342529" cy="1581202"/>
          </a:xfrm>
          <a:prstGeom prst="rect">
            <a:avLst/>
          </a:prstGeom>
          <a:noFill/>
        </p:spPr>
        <p:txBody>
          <a:bodyPr wrap="square" lIns="102870" tIns="51435" rIns="102870" bIns="51435" rtlCol="0">
            <a:spAutoFit/>
          </a:bodyPr>
          <a:lstStyle/>
          <a:p>
            <a:pPr>
              <a:lnSpc>
                <a:spcPct val="120000"/>
              </a:lnSpc>
            </a:pPr>
            <a:r>
              <a:rPr lang="en-US" altLang="zh-CN" sz="1600" dirty="0" smtClean="0">
                <a:latin typeface="微软雅黑" panose="020B0503020204020204" pitchFamily="34" charset="-122"/>
                <a:ea typeface="微软雅黑" panose="020B0503020204020204" pitchFamily="34" charset="-122"/>
                <a:cs typeface="宋体"/>
              </a:rPr>
              <a:t>2010</a:t>
            </a:r>
            <a:r>
              <a:rPr lang="zh-CN" altLang="zh-CN" sz="1600" dirty="0">
                <a:latin typeface="微软雅黑" panose="020B0503020204020204" pitchFamily="34" charset="-122"/>
                <a:ea typeface="微软雅黑" panose="020B0503020204020204" pitchFamily="34" charset="-122"/>
                <a:cs typeface="宋体"/>
              </a:rPr>
              <a:t>年</a:t>
            </a:r>
            <a:r>
              <a:rPr lang="en-US" altLang="zh-CN" sz="1600" dirty="0">
                <a:latin typeface="微软雅黑" panose="020B0503020204020204" pitchFamily="34" charset="-122"/>
                <a:ea typeface="微软雅黑" panose="020B0503020204020204" pitchFamily="34" charset="-122"/>
                <a:cs typeface="宋体"/>
              </a:rPr>
              <a:t>4</a:t>
            </a:r>
            <a:r>
              <a:rPr lang="zh-CN" altLang="zh-CN" sz="1600" dirty="0">
                <a:latin typeface="微软雅黑" panose="020B0503020204020204" pitchFamily="34" charset="-122"/>
                <a:ea typeface="微软雅黑" panose="020B0503020204020204" pitchFamily="34" charset="-122"/>
                <a:cs typeface="宋体"/>
              </a:rPr>
              <a:t>月至</a:t>
            </a:r>
            <a:r>
              <a:rPr lang="en-US" altLang="zh-CN" sz="1600" dirty="0">
                <a:latin typeface="微软雅黑" panose="020B0503020204020204" pitchFamily="34" charset="-122"/>
                <a:ea typeface="微软雅黑" panose="020B0503020204020204" pitchFamily="34" charset="-122"/>
                <a:cs typeface="宋体"/>
              </a:rPr>
              <a:t>2011</a:t>
            </a:r>
            <a:r>
              <a:rPr lang="zh-CN" altLang="zh-CN" sz="1600" dirty="0">
                <a:latin typeface="微软雅黑" panose="020B0503020204020204" pitchFamily="34" charset="-122"/>
                <a:ea typeface="微软雅黑" panose="020B0503020204020204" pitchFamily="34" charset="-122"/>
                <a:cs typeface="宋体"/>
              </a:rPr>
              <a:t>年底，余某将在工作中获取的</a:t>
            </a:r>
            <a:r>
              <a:rPr lang="en-US" altLang="zh-CN" sz="1600" dirty="0">
                <a:latin typeface="微软雅黑" panose="020B0503020204020204" pitchFamily="34" charset="-122"/>
                <a:ea typeface="微软雅黑" panose="020B0503020204020204" pitchFamily="34" charset="-122"/>
                <a:cs typeface="宋体"/>
              </a:rPr>
              <a:t>600</a:t>
            </a:r>
            <a:r>
              <a:rPr lang="zh-CN" altLang="zh-CN" sz="1600" dirty="0">
                <a:latin typeface="微软雅黑" panose="020B0503020204020204" pitchFamily="34" charset="-122"/>
                <a:ea typeface="微软雅黑" panose="020B0503020204020204" pitchFamily="34" charset="-122"/>
                <a:cs typeface="宋体"/>
              </a:rPr>
              <a:t>多份客户信息出售给他人，每份</a:t>
            </a:r>
            <a:r>
              <a:rPr lang="en-US" altLang="zh-CN" sz="1600" dirty="0">
                <a:latin typeface="微软雅黑" panose="020B0503020204020204" pitchFamily="34" charset="-122"/>
                <a:ea typeface="微软雅黑" panose="020B0503020204020204" pitchFamily="34" charset="-122"/>
                <a:cs typeface="宋体"/>
              </a:rPr>
              <a:t>50</a:t>
            </a:r>
            <a:r>
              <a:rPr lang="zh-CN" altLang="zh-CN" sz="1600" dirty="0">
                <a:latin typeface="微软雅黑" panose="020B0503020204020204" pitchFamily="34" charset="-122"/>
                <a:ea typeface="微软雅黑" panose="020B0503020204020204" pitchFamily="34" charset="-122"/>
                <a:cs typeface="宋体"/>
              </a:rPr>
              <a:t>元，总计获利</a:t>
            </a:r>
            <a:r>
              <a:rPr lang="en-US" altLang="zh-CN" sz="1600" dirty="0">
                <a:latin typeface="微软雅黑" panose="020B0503020204020204" pitchFamily="34" charset="-122"/>
                <a:ea typeface="微软雅黑" panose="020B0503020204020204" pitchFamily="34" charset="-122"/>
                <a:cs typeface="宋体"/>
              </a:rPr>
              <a:t>3</a:t>
            </a:r>
            <a:r>
              <a:rPr lang="zh-CN" altLang="zh-CN" sz="1600" dirty="0">
                <a:latin typeface="微软雅黑" panose="020B0503020204020204" pitchFamily="34" charset="-122"/>
                <a:ea typeface="微软雅黑" panose="020B0503020204020204" pitchFamily="34" charset="-122"/>
                <a:cs typeface="宋体"/>
              </a:rPr>
              <a:t>万余</a:t>
            </a:r>
            <a:r>
              <a:rPr lang="zh-CN" altLang="zh-CN" sz="1600" dirty="0" smtClean="0">
                <a:latin typeface="微软雅黑" panose="020B0503020204020204" pitchFamily="34" charset="-122"/>
                <a:ea typeface="微软雅黑" panose="020B0503020204020204" pitchFamily="34" charset="-122"/>
                <a:cs typeface="宋体"/>
              </a:rPr>
              <a:t>元</a:t>
            </a:r>
            <a:r>
              <a:rPr lang="zh-CN" altLang="en-US" sz="1600" dirty="0" smtClean="0">
                <a:latin typeface="微软雅黑" panose="020B0503020204020204" pitchFamily="34" charset="-122"/>
                <a:ea typeface="微软雅黑" panose="020B0503020204020204" pitchFamily="34" charset="-122"/>
                <a:cs typeface="宋体"/>
              </a:rPr>
              <a:t>。</a:t>
            </a:r>
            <a:endParaRPr lang="en-US" altLang="zh-CN" sz="1600" dirty="0" smtClean="0">
              <a:latin typeface="微软雅黑" panose="020B0503020204020204" pitchFamily="34" charset="-122"/>
              <a:ea typeface="微软雅黑" panose="020B0503020204020204" pitchFamily="34" charset="-122"/>
              <a:cs typeface="宋体"/>
            </a:endParaRPr>
          </a:p>
          <a:p>
            <a:pPr>
              <a:lnSpc>
                <a:spcPct val="120000"/>
              </a:lnSpc>
            </a:pPr>
            <a:r>
              <a:rPr lang="zh-CN" altLang="en-US" sz="1600" dirty="0" smtClean="0">
                <a:latin typeface="微软雅黑" panose="020B0503020204020204" pitchFamily="34" charset="-122"/>
                <a:ea typeface="微软雅黑" panose="020B0503020204020204" pitchFamily="34" charset="-122"/>
                <a:cs typeface="宋体"/>
              </a:rPr>
              <a:t>开始时，银</a:t>
            </a:r>
            <a:r>
              <a:rPr lang="zh-CN" altLang="zh-CN" sz="1600" dirty="0" smtClean="0">
                <a:latin typeface="微软雅黑" panose="020B0503020204020204" pitchFamily="34" charset="-122"/>
                <a:ea typeface="微软雅黑" panose="020B0503020204020204" pitchFamily="34" charset="-122"/>
                <a:cs typeface="宋体"/>
              </a:rPr>
              <a:t>行工作人员找余某买信息</a:t>
            </a:r>
            <a:r>
              <a:rPr lang="zh-CN" altLang="en-US" sz="1600" dirty="0" smtClean="0">
                <a:latin typeface="微软雅黑" panose="020B0503020204020204" pitchFamily="34" charset="-122"/>
                <a:ea typeface="微软雅黑" panose="020B0503020204020204" pitchFamily="34" charset="-122"/>
                <a:cs typeface="宋体"/>
              </a:rPr>
              <a:t>完成</a:t>
            </a:r>
            <a:r>
              <a:rPr lang="zh-CN" altLang="zh-CN" sz="1600" dirty="0" smtClean="0">
                <a:latin typeface="微软雅黑" panose="020B0503020204020204" pitchFamily="34" charset="-122"/>
                <a:ea typeface="微软雅黑" panose="020B0503020204020204" pitchFamily="34" charset="-122"/>
                <a:cs typeface="宋体"/>
              </a:rPr>
              <a:t>办卡任务。</a:t>
            </a:r>
            <a:endParaRPr lang="en-US" altLang="zh-CN" sz="1600" dirty="0" smtClean="0">
              <a:latin typeface="微软雅黑" panose="020B0503020204020204" pitchFamily="34" charset="-122"/>
              <a:ea typeface="微软雅黑" panose="020B0503020204020204" pitchFamily="34" charset="-122"/>
              <a:cs typeface="宋体"/>
            </a:endParaRPr>
          </a:p>
          <a:p>
            <a:pPr>
              <a:lnSpc>
                <a:spcPct val="120000"/>
              </a:lnSpc>
            </a:pPr>
            <a:r>
              <a:rPr lang="zh-CN" altLang="en-US" sz="1600" dirty="0" smtClean="0">
                <a:latin typeface="微软雅黑" panose="020B0503020204020204" pitchFamily="34" charset="-122"/>
                <a:ea typeface="微软雅黑" panose="020B0503020204020204" pitchFamily="34" charset="-122"/>
                <a:cs typeface="宋体"/>
              </a:rPr>
              <a:t>后来</a:t>
            </a:r>
            <a:r>
              <a:rPr lang="zh-CN" altLang="zh-CN" sz="1600" dirty="0" smtClean="0">
                <a:latin typeface="微软雅黑" panose="020B0503020204020204" pitchFamily="34" charset="-122"/>
                <a:ea typeface="微软雅黑" panose="020B0503020204020204" pitchFamily="34" charset="-122"/>
                <a:cs typeface="宋体"/>
              </a:rPr>
              <a:t>，</a:t>
            </a:r>
            <a:r>
              <a:rPr lang="zh-CN" altLang="zh-CN" sz="1600" dirty="0">
                <a:latin typeface="微软雅黑" panose="020B0503020204020204" pitchFamily="34" charset="-122"/>
                <a:ea typeface="微软雅黑" panose="020B0503020204020204" pitchFamily="34" charset="-122"/>
                <a:cs typeface="宋体"/>
              </a:rPr>
              <a:t>数百张被冒名办理的信用卡最终失控，流入他人手中频繁被套现，给发卡银行造成</a:t>
            </a:r>
            <a:r>
              <a:rPr lang="en-US" altLang="zh-CN" sz="1600" dirty="0">
                <a:latin typeface="微软雅黑" panose="020B0503020204020204" pitchFamily="34" charset="-122"/>
                <a:ea typeface="微软雅黑" panose="020B0503020204020204" pitchFamily="34" charset="-122"/>
                <a:cs typeface="宋体"/>
              </a:rPr>
              <a:t>200</a:t>
            </a:r>
            <a:r>
              <a:rPr lang="zh-CN" altLang="zh-CN" sz="1600" dirty="0">
                <a:latin typeface="微软雅黑" panose="020B0503020204020204" pitchFamily="34" charset="-122"/>
                <a:ea typeface="微软雅黑" panose="020B0503020204020204" pitchFamily="34" charset="-122"/>
                <a:cs typeface="宋体"/>
              </a:rPr>
              <a:t>余万元的损失。 </a:t>
            </a:r>
            <a:endParaRPr kumimoji="1" lang="zh-CN" altLang="en-US" sz="1600" dirty="0">
              <a:latin typeface="微软雅黑" panose="020B0503020204020204" pitchFamily="34" charset="-122"/>
              <a:ea typeface="微软雅黑" panose="020B0503020204020204" pitchFamily="34" charset="-122"/>
              <a:cs typeface="宋体"/>
            </a:endParaRPr>
          </a:p>
        </p:txBody>
      </p:sp>
      <p:sp>
        <p:nvSpPr>
          <p:cNvPr id="4" name="文本框 3"/>
          <p:cNvSpPr txBox="1"/>
          <p:nvPr/>
        </p:nvSpPr>
        <p:spPr>
          <a:xfrm>
            <a:off x="552285" y="810140"/>
            <a:ext cx="9851595" cy="1101071"/>
          </a:xfrm>
          <a:prstGeom prst="rect">
            <a:avLst/>
          </a:prstGeom>
          <a:noFill/>
        </p:spPr>
        <p:txBody>
          <a:bodyPr wrap="square" lIns="102870" tIns="51435" rIns="102870" bIns="51435" rtlCol="0">
            <a:spAutoFit/>
          </a:bodyPr>
          <a:lstStyle/>
          <a:p>
            <a:pPr>
              <a:lnSpc>
                <a:spcPct val="120000"/>
              </a:lnSpc>
            </a:pPr>
            <a:r>
              <a:rPr lang="zh-CN" altLang="zh-CN" sz="1800" dirty="0">
                <a:latin typeface="微软雅黑"/>
                <a:ea typeface="微软雅黑"/>
                <a:cs typeface="微软雅黑"/>
              </a:rPr>
              <a:t>余某在银行工作期间，将</a:t>
            </a:r>
            <a:r>
              <a:rPr lang="en-US" altLang="zh-CN" sz="1800" dirty="0">
                <a:latin typeface="微软雅黑"/>
                <a:ea typeface="微软雅黑"/>
                <a:cs typeface="微软雅黑"/>
              </a:rPr>
              <a:t>600</a:t>
            </a:r>
            <a:r>
              <a:rPr lang="zh-CN" altLang="zh-CN" sz="1800" dirty="0">
                <a:latin typeface="微软雅黑"/>
                <a:ea typeface="微软雅黑"/>
                <a:cs typeface="微软雅黑"/>
              </a:rPr>
              <a:t>余份客户信息卖给同行</a:t>
            </a:r>
            <a:r>
              <a:rPr lang="zh-CN" altLang="zh-CN" sz="1800" dirty="0" smtClean="0">
                <a:latin typeface="微软雅黑"/>
                <a:ea typeface="微软雅黑"/>
                <a:cs typeface="微软雅黑"/>
              </a:rPr>
              <a:t>。</a:t>
            </a:r>
            <a:r>
              <a:rPr lang="zh-CN" altLang="zh-CN" sz="1800" dirty="0">
                <a:latin typeface="微软雅黑"/>
                <a:ea typeface="微软雅黑"/>
                <a:cs typeface="微软雅黑"/>
              </a:rPr>
              <a:t>这些信息最终被用于办信用卡，并被透支</a:t>
            </a:r>
            <a:r>
              <a:rPr lang="en-US" altLang="zh-CN" sz="1800" dirty="0">
                <a:latin typeface="微软雅黑"/>
                <a:ea typeface="微软雅黑"/>
                <a:cs typeface="微软雅黑"/>
              </a:rPr>
              <a:t>200</a:t>
            </a:r>
            <a:r>
              <a:rPr lang="zh-CN" altLang="zh-CN" sz="1800" dirty="0">
                <a:latin typeface="微软雅黑"/>
                <a:ea typeface="微软雅黑"/>
                <a:cs typeface="微软雅黑"/>
              </a:rPr>
              <a:t>余万元。近日，西城法院当庭以出售公民个人信息罪判处余某有期徒刑</a:t>
            </a:r>
            <a:r>
              <a:rPr lang="en-US" altLang="zh-CN" sz="1800" dirty="0">
                <a:latin typeface="微软雅黑"/>
                <a:ea typeface="微软雅黑"/>
                <a:cs typeface="微软雅黑"/>
              </a:rPr>
              <a:t>1</a:t>
            </a:r>
            <a:r>
              <a:rPr lang="zh-CN" altLang="zh-CN" sz="1800" dirty="0">
                <a:latin typeface="微软雅黑"/>
                <a:ea typeface="微软雅黑"/>
                <a:cs typeface="微软雅黑"/>
              </a:rPr>
              <a:t>年，罚金</a:t>
            </a:r>
            <a:r>
              <a:rPr lang="en-US" altLang="zh-CN" sz="1800" dirty="0">
                <a:latin typeface="微软雅黑"/>
                <a:ea typeface="微软雅黑"/>
                <a:cs typeface="微软雅黑"/>
              </a:rPr>
              <a:t>2000</a:t>
            </a:r>
            <a:r>
              <a:rPr lang="zh-CN" altLang="zh-CN" sz="1800" dirty="0">
                <a:latin typeface="微软雅黑"/>
                <a:ea typeface="微软雅黑"/>
                <a:cs typeface="微软雅黑"/>
              </a:rPr>
              <a:t>元。</a:t>
            </a:r>
          </a:p>
          <a:p>
            <a:pPr>
              <a:lnSpc>
                <a:spcPct val="120000"/>
              </a:lnSpc>
            </a:pPr>
            <a:endParaRPr kumimoji="1" lang="zh-CN" altLang="en-US" sz="1800" dirty="0">
              <a:latin typeface="微软雅黑"/>
              <a:ea typeface="微软雅黑"/>
              <a:cs typeface="微软雅黑"/>
            </a:endParaRPr>
          </a:p>
        </p:txBody>
      </p:sp>
      <p:sp>
        <p:nvSpPr>
          <p:cNvPr id="7"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8" name="Text Box 14"/>
          <p:cNvSpPr txBox="1">
            <a:spLocks noChangeArrowheads="1"/>
          </p:cNvSpPr>
          <p:nvPr/>
        </p:nvSpPr>
        <p:spPr bwMode="auto">
          <a:xfrm>
            <a:off x="288925" y="12700"/>
            <a:ext cx="521008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b="1" dirty="0">
                <a:solidFill>
                  <a:srgbClr val="348DC5"/>
                </a:solidFill>
                <a:latin typeface="黑体" pitchFamily="49" charset="-122"/>
                <a:ea typeface="黑体" pitchFamily="49" charset="-122"/>
                <a:sym typeface="Calibri" pitchFamily="34" charset="0"/>
              </a:rPr>
              <a:t>操作风险案例分析</a:t>
            </a:r>
            <a:r>
              <a:rPr lang="en-US" altLang="zh-CN" sz="2600" b="1" dirty="0">
                <a:solidFill>
                  <a:srgbClr val="348DC5"/>
                </a:solidFill>
                <a:latin typeface="黑体" pitchFamily="49" charset="-122"/>
                <a:ea typeface="黑体" pitchFamily="49" charset="-122"/>
                <a:sym typeface="Calibri" pitchFamily="34" charset="0"/>
              </a:rPr>
              <a:t>—</a:t>
            </a:r>
            <a:r>
              <a:rPr lang="zh-CN" altLang="en-US" sz="2600" b="1" dirty="0">
                <a:solidFill>
                  <a:srgbClr val="348DC5"/>
                </a:solidFill>
                <a:latin typeface="黑体" pitchFamily="49" charset="-122"/>
                <a:ea typeface="黑体" pitchFamily="49" charset="-122"/>
                <a:sym typeface="Calibri" pitchFamily="34" charset="0"/>
              </a:rPr>
              <a:t>敏感信息泄露</a:t>
            </a:r>
          </a:p>
        </p:txBody>
      </p:sp>
      <p:pic>
        <p:nvPicPr>
          <p:cNvPr id="2050" name="Picture 2" descr="E:\工作\其他\ppt\ppt_icon\6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145" y="1980270"/>
            <a:ext cx="9708930" cy="2543740"/>
          </a:xfrm>
          <a:prstGeom prst="rect">
            <a:avLst/>
          </a:prstGeom>
          <a:noFill/>
          <a:extLst>
            <a:ext uri="{909E8E84-426E-40DD-AFC4-6F175D3DCCD1}">
              <a14:hiddenFill xmlns:a14="http://schemas.microsoft.com/office/drawing/2010/main">
                <a:solidFill>
                  <a:srgbClr val="FFFFFF"/>
                </a:solidFill>
              </a14:hiddenFill>
            </a:ext>
          </a:extLst>
        </p:spPr>
      </p:pic>
      <p:sp>
        <p:nvSpPr>
          <p:cNvPr id="6" name="禁止符 5"/>
          <p:cNvSpPr/>
          <p:nvPr/>
        </p:nvSpPr>
        <p:spPr>
          <a:xfrm>
            <a:off x="720155" y="4995605"/>
            <a:ext cx="180020" cy="180020"/>
          </a:xfrm>
          <a:prstGeom prst="noSmoking">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0" name="禁止符 9"/>
          <p:cNvSpPr/>
          <p:nvPr/>
        </p:nvSpPr>
        <p:spPr>
          <a:xfrm>
            <a:off x="720155" y="5600159"/>
            <a:ext cx="180020" cy="180020"/>
          </a:xfrm>
          <a:prstGeom prst="noSmoking">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 name="禁止符 10"/>
          <p:cNvSpPr/>
          <p:nvPr/>
        </p:nvSpPr>
        <p:spPr>
          <a:xfrm>
            <a:off x="720155" y="5895705"/>
            <a:ext cx="180020" cy="180020"/>
          </a:xfrm>
          <a:prstGeom prst="noSmoking">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Tree>
    <p:extLst>
      <p:ext uri="{BB962C8B-B14F-4D97-AF65-F5344CB8AC3E}">
        <p14:creationId xmlns:p14="http://schemas.microsoft.com/office/powerpoint/2010/main" val="27837360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288925" y="3690460"/>
            <a:ext cx="10242320" cy="2856380"/>
          </a:xfrm>
          <a:prstGeom prst="roundRect">
            <a:avLst>
              <a:gd name="adj" fmla="val 3968"/>
            </a:avLst>
          </a:prstGeom>
          <a:noFill/>
          <a:ln>
            <a:solidFill>
              <a:srgbClr val="348D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9" name="Text Box 14"/>
          <p:cNvSpPr txBox="1">
            <a:spLocks noChangeArrowheads="1"/>
          </p:cNvSpPr>
          <p:nvPr/>
        </p:nvSpPr>
        <p:spPr bwMode="auto">
          <a:xfrm>
            <a:off x="288925" y="12700"/>
            <a:ext cx="78903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b="1" dirty="0">
                <a:solidFill>
                  <a:srgbClr val="348DC5"/>
                </a:solidFill>
                <a:latin typeface="黑体" pitchFamily="49" charset="-122"/>
                <a:ea typeface="黑体" pitchFamily="49" charset="-122"/>
                <a:sym typeface="Calibri" pitchFamily="34" charset="0"/>
              </a:rPr>
              <a:t>操作风险案例分析</a:t>
            </a:r>
            <a:r>
              <a:rPr lang="en-US" altLang="zh-CN" sz="2600" b="1" dirty="0">
                <a:solidFill>
                  <a:srgbClr val="348DC5"/>
                </a:solidFill>
                <a:latin typeface="黑体" pitchFamily="49" charset="-122"/>
                <a:ea typeface="黑体" pitchFamily="49" charset="-122"/>
                <a:sym typeface="Calibri" pitchFamily="34" charset="0"/>
              </a:rPr>
              <a:t>—</a:t>
            </a:r>
            <a:r>
              <a:rPr lang="zh-CN" altLang="en-US" sz="2600" b="1" dirty="0">
                <a:solidFill>
                  <a:srgbClr val="348DC5"/>
                </a:solidFill>
                <a:latin typeface="黑体" pitchFamily="49" charset="-122"/>
                <a:ea typeface="黑体" pitchFamily="49" charset="-122"/>
                <a:sym typeface="Calibri" pitchFamily="34" charset="0"/>
              </a:rPr>
              <a:t>某行操作风险案件分布研究报告</a:t>
            </a:r>
          </a:p>
        </p:txBody>
      </p:sp>
      <p:pic>
        <p:nvPicPr>
          <p:cNvPr id="3075" name="Picture 3" descr="E:\工作\其他\ppt\ppt_icon\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875" y="990160"/>
            <a:ext cx="6791325" cy="2276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工作\其他\ppt\ppt_icon\6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3554" y="3870030"/>
            <a:ext cx="6791325" cy="2562225"/>
          </a:xfrm>
          <a:prstGeom prst="rect">
            <a:avLst/>
          </a:prstGeom>
          <a:noFill/>
          <a:extLst>
            <a:ext uri="{909E8E84-426E-40DD-AFC4-6F175D3DCCD1}">
              <a14:hiddenFill xmlns:a14="http://schemas.microsoft.com/office/drawing/2010/main">
                <a:solidFill>
                  <a:srgbClr val="FFFFFF"/>
                </a:solidFill>
              </a14:hiddenFill>
            </a:ext>
          </a:extLst>
        </p:spPr>
      </p:pic>
      <p:sp>
        <p:nvSpPr>
          <p:cNvPr id="12" name="圆角矩形 11"/>
          <p:cNvSpPr/>
          <p:nvPr/>
        </p:nvSpPr>
        <p:spPr>
          <a:xfrm>
            <a:off x="288925" y="699065"/>
            <a:ext cx="10242320" cy="2856380"/>
          </a:xfrm>
          <a:prstGeom prst="roundRect">
            <a:avLst>
              <a:gd name="adj" fmla="val 3968"/>
            </a:avLst>
          </a:prstGeom>
          <a:noFill/>
          <a:ln>
            <a:solidFill>
              <a:srgbClr val="348D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7470905" y="699065"/>
            <a:ext cx="3060340" cy="2856380"/>
          </a:xfrm>
          <a:prstGeom prst="roundRect">
            <a:avLst>
              <a:gd name="adj" fmla="val 3405"/>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latin typeface="微软雅黑" panose="020B0503020204020204" pitchFamily="34" charset="-122"/>
                <a:ea typeface="微软雅黑" panose="020B0503020204020204" pitchFamily="34" charset="-122"/>
              </a:rPr>
              <a:t>操作风险主要存在于前台柜面，支行在人员素质、管理流程贯彻、风险控制等多方面存在问题，是改进的重点方向。</a:t>
            </a:r>
            <a:endParaRPr lang="zh-CN" altLang="en-US" sz="1600" dirty="0">
              <a:latin typeface="微软雅黑" panose="020B0503020204020204" pitchFamily="34" charset="-122"/>
              <a:ea typeface="微软雅黑" panose="020B0503020204020204" pitchFamily="34" charset="-122"/>
            </a:endParaRPr>
          </a:p>
        </p:txBody>
      </p:sp>
      <p:sp>
        <p:nvSpPr>
          <p:cNvPr id="14" name="圆角矩形 13"/>
          <p:cNvSpPr/>
          <p:nvPr/>
        </p:nvSpPr>
        <p:spPr>
          <a:xfrm>
            <a:off x="289574" y="3690460"/>
            <a:ext cx="3060340" cy="2856380"/>
          </a:xfrm>
          <a:prstGeom prst="roundRect">
            <a:avLst>
              <a:gd name="adj" fmla="val 3405"/>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1600" dirty="0" smtClean="0">
                <a:latin typeface="微软雅黑" panose="020B0503020204020204" pitchFamily="34" charset="-122"/>
                <a:ea typeface="微软雅黑" panose="020B0503020204020204" pitchFamily="34" charset="-122"/>
              </a:rPr>
              <a:t>操作风险中首要风险是内部欺诈，其次是内外勾结，如何全面监控并提升风控能力是操作风险管理的重点。</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1773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3083717" y="3645395"/>
            <a:ext cx="2113676" cy="2835375"/>
          </a:xfrm>
          <a:prstGeom prst="roundRect">
            <a:avLst>
              <a:gd name="adj" fmla="val 2621"/>
            </a:avLst>
          </a:prstGeom>
          <a:solidFill>
            <a:srgbClr val="F5DA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5648962" y="3645395"/>
            <a:ext cx="2113676" cy="2835375"/>
          </a:xfrm>
          <a:prstGeom prst="roundRect">
            <a:avLst>
              <a:gd name="adj" fmla="val 2621"/>
            </a:avLst>
          </a:prstGeom>
          <a:solidFill>
            <a:srgbClr val="CD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圆角矩形 21"/>
          <p:cNvSpPr/>
          <p:nvPr/>
        </p:nvSpPr>
        <p:spPr>
          <a:xfrm>
            <a:off x="8214207" y="3645395"/>
            <a:ext cx="2113676" cy="2835375"/>
          </a:xfrm>
          <a:prstGeom prst="roundRect">
            <a:avLst>
              <a:gd name="adj" fmla="val 2621"/>
            </a:avLst>
          </a:prstGeom>
          <a:solidFill>
            <a:srgbClr val="F8DBD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圆角矩形 4"/>
          <p:cNvSpPr/>
          <p:nvPr/>
        </p:nvSpPr>
        <p:spPr>
          <a:xfrm>
            <a:off x="531180" y="3645395"/>
            <a:ext cx="2113676" cy="2835375"/>
          </a:xfrm>
          <a:prstGeom prst="roundRect">
            <a:avLst>
              <a:gd name="adj" fmla="val 2621"/>
            </a:avLst>
          </a:prstGeom>
          <a:solidFill>
            <a:srgbClr val="CDF3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7" name="Text Box 14"/>
          <p:cNvSpPr txBox="1">
            <a:spLocks noChangeArrowheads="1"/>
          </p:cNvSpPr>
          <p:nvPr/>
        </p:nvSpPr>
        <p:spPr bwMode="auto">
          <a:xfrm>
            <a:off x="288925" y="12700"/>
            <a:ext cx="4875053"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600" b="1" dirty="0" smtClean="0">
                <a:solidFill>
                  <a:srgbClr val="348DC5"/>
                </a:solidFill>
                <a:latin typeface="黑体" pitchFamily="49" charset="-122"/>
                <a:ea typeface="黑体" pitchFamily="49" charset="-122"/>
                <a:sym typeface="Calibri" pitchFamily="34" charset="0"/>
              </a:rPr>
              <a:t>合规性需求</a:t>
            </a:r>
            <a:r>
              <a:rPr lang="en-US" altLang="zh-CN" sz="2600" b="1" dirty="0" smtClean="0">
                <a:solidFill>
                  <a:srgbClr val="348DC5"/>
                </a:solidFill>
                <a:latin typeface="黑体" pitchFamily="49" charset="-122"/>
                <a:ea typeface="黑体" pitchFamily="49" charset="-122"/>
                <a:sym typeface="Calibri" pitchFamily="34" charset="0"/>
              </a:rPr>
              <a:t>—</a:t>
            </a:r>
            <a:r>
              <a:rPr lang="zh-CN" altLang="en-US" sz="2600" b="1" dirty="0" smtClean="0">
                <a:solidFill>
                  <a:srgbClr val="348DC5"/>
                </a:solidFill>
                <a:latin typeface="黑体" pitchFamily="49" charset="-122"/>
                <a:ea typeface="黑体" pitchFamily="49" charset="-122"/>
                <a:sym typeface="Calibri" pitchFamily="34" charset="0"/>
              </a:rPr>
              <a:t>理财纠纷银行政策</a:t>
            </a:r>
            <a:endParaRPr lang="zh-CN" altLang="en-US" sz="2600" b="1" dirty="0">
              <a:solidFill>
                <a:srgbClr val="348DC5"/>
              </a:solidFill>
              <a:latin typeface="黑体" pitchFamily="49" charset="-122"/>
              <a:ea typeface="黑体" pitchFamily="49" charset="-122"/>
              <a:sym typeface="Calibri" pitchFamily="34" charset="0"/>
            </a:endParaRPr>
          </a:p>
        </p:txBody>
      </p:sp>
      <p:sp>
        <p:nvSpPr>
          <p:cNvPr id="9" name="圆角矩形 8"/>
          <p:cNvSpPr/>
          <p:nvPr/>
        </p:nvSpPr>
        <p:spPr>
          <a:xfrm>
            <a:off x="288925" y="720131"/>
            <a:ext cx="10242320" cy="2160240"/>
          </a:xfrm>
          <a:prstGeom prst="roundRect">
            <a:avLst>
              <a:gd name="adj" fmla="val 3968"/>
            </a:avLst>
          </a:prstGeom>
          <a:noFill/>
          <a:ln>
            <a:solidFill>
              <a:srgbClr val="348DC5"/>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289574" y="720131"/>
            <a:ext cx="3060340" cy="2160240"/>
          </a:xfrm>
          <a:prstGeom prst="roundRect">
            <a:avLst>
              <a:gd name="adj" fmla="val 3405"/>
            </a:avLst>
          </a:prstGeom>
          <a:solidFill>
            <a:srgbClr val="34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zh-CN" altLang="en-US" sz="1600" dirty="0">
                <a:latin typeface="微软雅黑"/>
                <a:ea typeface="微软雅黑"/>
                <a:cs typeface="微软雅黑"/>
              </a:rPr>
              <a:t>银监办发</a:t>
            </a:r>
            <a:r>
              <a:rPr lang="en-US" altLang="zh-CN" sz="1600" dirty="0">
                <a:latin typeface="微软雅黑"/>
                <a:ea typeface="微软雅黑"/>
                <a:cs typeface="微软雅黑"/>
              </a:rPr>
              <a:t>[2015]97</a:t>
            </a:r>
            <a:r>
              <a:rPr lang="zh-CN" altLang="en-US" sz="1600" dirty="0">
                <a:latin typeface="微软雅黑"/>
                <a:ea typeface="微软雅黑"/>
                <a:cs typeface="微软雅黑"/>
              </a:rPr>
              <a:t>号 中国银行业监督管理委员会关于加强银行业金融机构内控管理有效防范柜面业务操作风险的通知</a:t>
            </a:r>
          </a:p>
        </p:txBody>
      </p:sp>
      <p:sp>
        <p:nvSpPr>
          <p:cNvPr id="2" name="TextBox 1"/>
          <p:cNvSpPr txBox="1"/>
          <p:nvPr/>
        </p:nvSpPr>
        <p:spPr>
          <a:xfrm>
            <a:off x="3600475" y="905236"/>
            <a:ext cx="6705745" cy="1840119"/>
          </a:xfrm>
          <a:prstGeom prst="rect">
            <a:avLst/>
          </a:prstGeom>
          <a:noFill/>
        </p:spPr>
        <p:txBody>
          <a:bodyPr wrap="squar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lang="zh-CN" altLang="en-US" sz="1600" dirty="0" smtClean="0">
                <a:latin typeface="微软雅黑"/>
                <a:ea typeface="微软雅黑"/>
                <a:cs typeface="微软雅黑"/>
              </a:rPr>
              <a:t>十一</a:t>
            </a:r>
            <a:r>
              <a:rPr lang="zh-CN" altLang="en-US" sz="1600" dirty="0">
                <a:latin typeface="微软雅黑"/>
                <a:ea typeface="微软雅黑"/>
                <a:cs typeface="微软雅黑"/>
              </a:rPr>
              <a:t>、加强录音录像监控。银行业金融机构应在营业网点现金区实施同步录音录像，录像资料回放应清晰辨别银行员工和客户的面部特征，显示业务办理全过程；录音资料应完整、清晰记录业务办理过程中双方的交流过程。加快推进银行理财产品和代销产品销售录音录像工作，录音、录像资料应能完整客观、清晰可辨地记录业务或产品介绍、相关风险和关键信息提示、客户确认和反馈等重点环节。</a:t>
            </a:r>
          </a:p>
        </p:txBody>
      </p:sp>
      <p:grpSp>
        <p:nvGrpSpPr>
          <p:cNvPr id="13" name="组合 12"/>
          <p:cNvGrpSpPr/>
          <p:nvPr/>
        </p:nvGrpSpPr>
        <p:grpSpPr>
          <a:xfrm>
            <a:off x="8731045" y="3105395"/>
            <a:ext cx="1080000" cy="1080000"/>
            <a:chOff x="8731045" y="3240410"/>
            <a:chExt cx="1080000" cy="1080000"/>
          </a:xfrm>
        </p:grpSpPr>
        <p:sp>
          <p:nvSpPr>
            <p:cNvPr id="16" name="椭圆 15"/>
            <p:cNvSpPr/>
            <p:nvPr/>
          </p:nvSpPr>
          <p:spPr>
            <a:xfrm>
              <a:off x="8760247" y="3282320"/>
              <a:ext cx="1021596" cy="10215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6" name="Picture 2" descr="E:\工作\其他\ppt\ppt_icon\7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31045" y="324041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3600555" y="3105395"/>
            <a:ext cx="1080000" cy="1080000"/>
            <a:chOff x="3600555" y="3240410"/>
            <a:chExt cx="1080000" cy="1080000"/>
          </a:xfrm>
        </p:grpSpPr>
        <p:sp>
          <p:nvSpPr>
            <p:cNvPr id="3" name="椭圆 2"/>
            <p:cNvSpPr/>
            <p:nvPr/>
          </p:nvSpPr>
          <p:spPr>
            <a:xfrm>
              <a:off x="3629757" y="3282320"/>
              <a:ext cx="1021596" cy="10215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8" name="Picture 4" descr="E:\工作\其他\ppt\ppt_icon\7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0555" y="324041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组合 11"/>
          <p:cNvGrpSpPr/>
          <p:nvPr/>
        </p:nvGrpSpPr>
        <p:grpSpPr>
          <a:xfrm>
            <a:off x="6165800" y="3105395"/>
            <a:ext cx="1080000" cy="1080000"/>
            <a:chOff x="6165800" y="3240410"/>
            <a:chExt cx="1080000" cy="1080000"/>
          </a:xfrm>
        </p:grpSpPr>
        <p:sp>
          <p:nvSpPr>
            <p:cNvPr id="15" name="椭圆 14"/>
            <p:cNvSpPr/>
            <p:nvPr/>
          </p:nvSpPr>
          <p:spPr>
            <a:xfrm>
              <a:off x="6195002" y="3282320"/>
              <a:ext cx="1021596" cy="102159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29" name="Picture 5" descr="E:\工作\其他\ppt\ppt_icon\7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65800" y="324041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p:cNvGrpSpPr/>
          <p:nvPr/>
        </p:nvGrpSpPr>
        <p:grpSpPr>
          <a:xfrm>
            <a:off x="1035310" y="3105395"/>
            <a:ext cx="1080000" cy="1080000"/>
            <a:chOff x="1035310" y="3240410"/>
            <a:chExt cx="1080000" cy="1080000"/>
          </a:xfrm>
        </p:grpSpPr>
        <p:sp>
          <p:nvSpPr>
            <p:cNvPr id="4" name="椭圆 3"/>
            <p:cNvSpPr/>
            <p:nvPr/>
          </p:nvSpPr>
          <p:spPr>
            <a:xfrm>
              <a:off x="1060726" y="3265826"/>
              <a:ext cx="1054584" cy="105458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descr="E:\工作\其他\ppt\ppt_icon\71.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10" y="324041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
        <p:nvSpPr>
          <p:cNvPr id="14" name="TextBox 13"/>
          <p:cNvSpPr txBox="1"/>
          <p:nvPr/>
        </p:nvSpPr>
        <p:spPr>
          <a:xfrm>
            <a:off x="675150" y="4275525"/>
            <a:ext cx="1845205" cy="2012859"/>
          </a:xfrm>
          <a:prstGeom prst="rect">
            <a:avLst/>
          </a:prstGeom>
          <a:noFill/>
        </p:spPr>
        <p:txBody>
          <a:bodyPr wrap="square" rtlCol="0">
            <a:spAutoFit/>
          </a:bodyPr>
          <a:lstStyle/>
          <a:p>
            <a:pPr lvl="0">
              <a:lnSpc>
                <a:spcPct val="120000"/>
              </a:lnSpc>
            </a:pPr>
            <a:r>
              <a:rPr lang="en-US" altLang="zh-CN" sz="1300" dirty="0">
                <a:latin typeface="微软雅黑"/>
                <a:ea typeface="微软雅黑"/>
                <a:cs typeface="微软雅黑"/>
              </a:rPr>
              <a:t>2013</a:t>
            </a:r>
            <a:r>
              <a:rPr lang="zh-CN" altLang="en-US" sz="1300" dirty="0">
                <a:latin typeface="微软雅黑"/>
                <a:ea typeface="微软雅黑"/>
                <a:cs typeface="微软雅黑"/>
              </a:rPr>
              <a:t>年</a:t>
            </a:r>
            <a:r>
              <a:rPr lang="en-US" altLang="zh-CN" sz="1300" dirty="0">
                <a:latin typeface="微软雅黑"/>
                <a:ea typeface="微软雅黑"/>
                <a:cs typeface="微软雅黑"/>
              </a:rPr>
              <a:t>4</a:t>
            </a:r>
            <a:r>
              <a:rPr lang="zh-CN" altLang="en-US" sz="1300" dirty="0">
                <a:latin typeface="微软雅黑"/>
                <a:ea typeface="微软雅黑"/>
                <a:cs typeface="微软雅黑"/>
              </a:rPr>
              <a:t>月份，上海银监局宣布下发</a:t>
            </a:r>
            <a:r>
              <a:rPr lang="en-US" altLang="zh-CN" sz="1300" dirty="0">
                <a:latin typeface="微软雅黑"/>
                <a:ea typeface="微软雅黑"/>
                <a:cs typeface="微软雅黑"/>
              </a:rPr>
              <a:t>《</a:t>
            </a:r>
            <a:r>
              <a:rPr lang="zh-CN" altLang="en-US" sz="1300" dirty="0">
                <a:latin typeface="微软雅黑"/>
                <a:ea typeface="微软雅黑"/>
                <a:cs typeface="微软雅黑"/>
              </a:rPr>
              <a:t>关于加强商业银行代销业务管理的通知</a:t>
            </a:r>
            <a:r>
              <a:rPr lang="en-US" altLang="zh-CN" sz="1300" dirty="0">
                <a:latin typeface="微软雅黑"/>
                <a:ea typeface="微软雅黑"/>
                <a:cs typeface="微软雅黑"/>
              </a:rPr>
              <a:t>》</a:t>
            </a:r>
            <a:r>
              <a:rPr lang="zh-CN" altLang="en-US" sz="1300" dirty="0">
                <a:latin typeface="微软雅黑"/>
                <a:ea typeface="微软雅黑"/>
                <a:cs typeface="微软雅黑"/>
              </a:rPr>
              <a:t>，上海银监局还将推动商业银行逐步推进销售过程录音录像同步监控。</a:t>
            </a:r>
          </a:p>
          <a:p>
            <a:pPr>
              <a:lnSpc>
                <a:spcPct val="120000"/>
              </a:lnSpc>
            </a:pPr>
            <a:endParaRPr lang="zh-CN" altLang="en-US" sz="1300" dirty="0"/>
          </a:p>
        </p:txBody>
      </p:sp>
      <p:sp>
        <p:nvSpPr>
          <p:cNvPr id="24" name="TextBox 23"/>
          <p:cNvSpPr txBox="1"/>
          <p:nvPr/>
        </p:nvSpPr>
        <p:spPr>
          <a:xfrm>
            <a:off x="3217952" y="4275525"/>
            <a:ext cx="1845205" cy="1996829"/>
          </a:xfrm>
          <a:prstGeom prst="rect">
            <a:avLst/>
          </a:prstGeom>
          <a:noFill/>
        </p:spPr>
        <p:txBody>
          <a:bodyPr wrap="square" rtlCol="0">
            <a:spAutoFit/>
          </a:bodyPr>
          <a:lstStyle/>
          <a:p>
            <a:pPr lvl="0">
              <a:lnSpc>
                <a:spcPct val="120000"/>
              </a:lnSpc>
            </a:pPr>
            <a:r>
              <a:rPr lang="en-US" altLang="zh-CN" sz="1300" dirty="0" smtClean="0">
                <a:latin typeface="微软雅黑"/>
                <a:ea typeface="微软雅黑"/>
                <a:cs typeface="微软雅黑"/>
              </a:rPr>
              <a:t>2014</a:t>
            </a:r>
            <a:r>
              <a:rPr lang="zh-CN" altLang="en-US" sz="1300" dirty="0">
                <a:latin typeface="微软雅黑"/>
                <a:ea typeface="微软雅黑"/>
                <a:cs typeface="微软雅黑"/>
              </a:rPr>
              <a:t>年</a:t>
            </a:r>
            <a:r>
              <a:rPr lang="en-US" altLang="zh-CN" sz="1300" dirty="0">
                <a:latin typeface="微软雅黑"/>
                <a:ea typeface="微软雅黑"/>
                <a:cs typeface="微软雅黑"/>
              </a:rPr>
              <a:t>7</a:t>
            </a:r>
            <a:r>
              <a:rPr lang="zh-CN" altLang="en-US" sz="1300" dirty="0">
                <a:latin typeface="微软雅黑"/>
                <a:ea typeface="微软雅黑"/>
                <a:cs typeface="微软雅黑"/>
              </a:rPr>
              <a:t>月份，北京银监会下发了</a:t>
            </a:r>
            <a:r>
              <a:rPr lang="en-US" altLang="zh-CN" sz="1300" dirty="0">
                <a:latin typeface="微软雅黑"/>
                <a:ea typeface="微软雅黑"/>
                <a:cs typeface="微软雅黑"/>
              </a:rPr>
              <a:t>《</a:t>
            </a:r>
            <a:r>
              <a:rPr lang="zh-CN" altLang="en-US" sz="1300" dirty="0">
                <a:latin typeface="微软雅黑"/>
                <a:ea typeface="微软雅黑"/>
                <a:cs typeface="微软雅黑"/>
              </a:rPr>
              <a:t>关于印发商业银行产品销售录音录像工作指引的通知</a:t>
            </a:r>
            <a:r>
              <a:rPr lang="en-US" altLang="zh-CN" sz="1300" dirty="0">
                <a:latin typeface="微软雅黑"/>
                <a:ea typeface="微软雅黑"/>
                <a:cs typeface="微软雅黑"/>
              </a:rPr>
              <a:t>》</a:t>
            </a:r>
            <a:r>
              <a:rPr lang="zh-CN" altLang="en-US" sz="1300" dirty="0">
                <a:latin typeface="微软雅黑"/>
                <a:ea typeface="微软雅黑"/>
                <a:cs typeface="微软雅黑"/>
              </a:rPr>
              <a:t>，通知对商业银行的投资产品录音录像提出了具体的技术要求。</a:t>
            </a:r>
          </a:p>
          <a:p>
            <a:pPr>
              <a:lnSpc>
                <a:spcPct val="120000"/>
              </a:lnSpc>
            </a:pPr>
            <a:endParaRPr lang="zh-CN" altLang="en-US" sz="1300" dirty="0"/>
          </a:p>
        </p:txBody>
      </p:sp>
      <p:sp>
        <p:nvSpPr>
          <p:cNvPr id="25" name="TextBox 24"/>
          <p:cNvSpPr txBox="1"/>
          <p:nvPr/>
        </p:nvSpPr>
        <p:spPr>
          <a:xfrm>
            <a:off x="5715710" y="4212805"/>
            <a:ext cx="2113676" cy="2492990"/>
          </a:xfrm>
          <a:prstGeom prst="rect">
            <a:avLst/>
          </a:prstGeom>
          <a:noFill/>
        </p:spPr>
        <p:txBody>
          <a:bodyPr wrap="square" rtlCol="0">
            <a:spAutoFit/>
          </a:bodyPr>
          <a:lstStyle/>
          <a:p>
            <a:pPr lvl="0">
              <a:lnSpc>
                <a:spcPct val="120000"/>
              </a:lnSpc>
            </a:pPr>
            <a:r>
              <a:rPr lang="en-US" altLang="zh-CN" sz="1300" dirty="0">
                <a:latin typeface="微软雅黑"/>
                <a:ea typeface="微软雅黑"/>
                <a:cs typeface="微软雅黑"/>
              </a:rPr>
              <a:t>2015</a:t>
            </a:r>
            <a:r>
              <a:rPr lang="zh-CN" altLang="en-US" sz="1300" dirty="0">
                <a:latin typeface="微软雅黑"/>
                <a:ea typeface="微软雅黑"/>
                <a:cs typeface="微软雅黑"/>
              </a:rPr>
              <a:t>年</a:t>
            </a:r>
            <a:r>
              <a:rPr lang="en-US" altLang="zh-CN" sz="1300" dirty="0">
                <a:latin typeface="微软雅黑"/>
                <a:ea typeface="微软雅黑"/>
                <a:cs typeface="微软雅黑"/>
              </a:rPr>
              <a:t>2</a:t>
            </a:r>
            <a:r>
              <a:rPr lang="zh-CN" altLang="en-US" sz="1300" dirty="0">
                <a:latin typeface="微软雅黑"/>
                <a:ea typeface="微软雅黑"/>
                <a:cs typeface="微软雅黑"/>
              </a:rPr>
              <a:t>月份，广东银监局印发了</a:t>
            </a:r>
            <a:r>
              <a:rPr lang="en-US" altLang="zh-CN" sz="1300" dirty="0">
                <a:latin typeface="微软雅黑"/>
                <a:ea typeface="微软雅黑"/>
                <a:cs typeface="微软雅黑"/>
              </a:rPr>
              <a:t>《</a:t>
            </a:r>
            <a:r>
              <a:rPr lang="zh-CN" altLang="en-US" sz="1300" dirty="0">
                <a:latin typeface="微软雅黑"/>
                <a:ea typeface="微软雅黑"/>
                <a:cs typeface="微软雅黑"/>
              </a:rPr>
              <a:t>关于开展银行理财和代销产品销售录音录像工作的意见</a:t>
            </a:r>
            <a:r>
              <a:rPr lang="en-US" altLang="zh-CN" sz="1300" dirty="0">
                <a:latin typeface="微软雅黑"/>
                <a:ea typeface="微软雅黑"/>
                <a:cs typeface="微软雅黑"/>
              </a:rPr>
              <a:t>》</a:t>
            </a:r>
            <a:r>
              <a:rPr lang="zh-CN" altLang="en-US" sz="1300" dirty="0">
                <a:latin typeface="微软雅黑"/>
                <a:ea typeface="微软雅黑"/>
                <a:cs typeface="微软雅黑"/>
              </a:rPr>
              <a:t>，要求辖内所有银行网点在</a:t>
            </a:r>
            <a:r>
              <a:rPr lang="en-US" altLang="zh-CN" sz="1300" dirty="0">
                <a:latin typeface="微软雅黑"/>
                <a:ea typeface="微软雅黑"/>
                <a:cs typeface="微软雅黑"/>
              </a:rPr>
              <a:t>2015</a:t>
            </a:r>
            <a:r>
              <a:rPr lang="zh-CN" altLang="en-US" sz="1300" dirty="0">
                <a:latin typeface="微软雅黑"/>
                <a:ea typeface="微软雅黑"/>
                <a:cs typeface="微软雅黑"/>
              </a:rPr>
              <a:t>年底前对高风险理财产品和其他所有代销产品销售过程实施录音录像同步监控</a:t>
            </a:r>
            <a:r>
              <a:rPr lang="zh-CN" altLang="en-US" sz="1300" dirty="0"/>
              <a:t>。</a:t>
            </a:r>
          </a:p>
          <a:p>
            <a:pPr>
              <a:lnSpc>
                <a:spcPct val="120000"/>
              </a:lnSpc>
            </a:pPr>
            <a:endParaRPr lang="zh-CN" altLang="en-US" sz="1300" dirty="0"/>
          </a:p>
        </p:txBody>
      </p:sp>
      <p:sp>
        <p:nvSpPr>
          <p:cNvPr id="26" name="TextBox 25"/>
          <p:cNvSpPr txBox="1"/>
          <p:nvPr/>
        </p:nvSpPr>
        <p:spPr>
          <a:xfrm>
            <a:off x="8348442" y="4275525"/>
            <a:ext cx="1845205" cy="1992469"/>
          </a:xfrm>
          <a:prstGeom prst="rect">
            <a:avLst/>
          </a:prstGeom>
          <a:noFill/>
        </p:spPr>
        <p:txBody>
          <a:bodyPr wrap="square" rtlCol="0">
            <a:spAutoFit/>
          </a:bodyPr>
          <a:lstStyle/>
          <a:p>
            <a:pPr lvl="0">
              <a:lnSpc>
                <a:spcPct val="120000"/>
              </a:lnSpc>
            </a:pPr>
            <a:r>
              <a:rPr lang="en-US" altLang="zh-CN" sz="1300" dirty="0">
                <a:latin typeface="微软雅黑"/>
                <a:ea typeface="微软雅黑"/>
                <a:cs typeface="微软雅黑"/>
              </a:rPr>
              <a:t>2015</a:t>
            </a:r>
            <a:r>
              <a:rPr lang="zh-CN" altLang="en-US" sz="1300" dirty="0">
                <a:latin typeface="微软雅黑"/>
                <a:ea typeface="微软雅黑"/>
                <a:cs typeface="微软雅黑"/>
              </a:rPr>
              <a:t>年</a:t>
            </a:r>
            <a:r>
              <a:rPr lang="en-US" altLang="zh-CN" sz="1300" dirty="0">
                <a:latin typeface="微软雅黑"/>
                <a:ea typeface="微软雅黑"/>
                <a:cs typeface="微软雅黑"/>
              </a:rPr>
              <a:t>6</a:t>
            </a:r>
            <a:r>
              <a:rPr lang="zh-CN" altLang="en-US" sz="1300" dirty="0">
                <a:latin typeface="微软雅黑"/>
                <a:ea typeface="微软雅黑"/>
                <a:cs typeface="微软雅黑"/>
              </a:rPr>
              <a:t>月份，江苏镇江银监监管分局下发了</a:t>
            </a:r>
            <a:r>
              <a:rPr lang="en-US" altLang="zh-CN" sz="1300" dirty="0">
                <a:latin typeface="微软雅黑"/>
                <a:ea typeface="微软雅黑"/>
                <a:cs typeface="微软雅黑"/>
              </a:rPr>
              <a:t>《</a:t>
            </a:r>
            <a:r>
              <a:rPr lang="zh-CN" altLang="en-US" sz="1300" dirty="0">
                <a:latin typeface="微软雅黑"/>
                <a:ea typeface="微软雅黑"/>
                <a:cs typeface="微软雅黑"/>
              </a:rPr>
              <a:t>关于开展银行机构银行理财产品和代理业务销售录音录像工作的通知</a:t>
            </a:r>
            <a:r>
              <a:rPr lang="en-US" altLang="zh-CN" sz="1300" dirty="0">
                <a:latin typeface="微软雅黑"/>
                <a:ea typeface="微软雅黑"/>
                <a:cs typeface="微软雅黑"/>
              </a:rPr>
              <a:t>》，</a:t>
            </a:r>
            <a:r>
              <a:rPr lang="zh-CN" altLang="en-US" sz="1300" dirty="0">
                <a:latin typeface="微软雅黑"/>
                <a:ea typeface="微软雅黑"/>
                <a:cs typeface="微软雅黑"/>
              </a:rPr>
              <a:t>对镇江各银行分行提出了开展该项工作的要求。</a:t>
            </a:r>
          </a:p>
        </p:txBody>
      </p:sp>
    </p:spTree>
    <p:extLst>
      <p:ext uri="{BB962C8B-B14F-4D97-AF65-F5344CB8AC3E}">
        <p14:creationId xmlns:p14="http://schemas.microsoft.com/office/powerpoint/2010/main" val="2651182667"/>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p:cNvPicPr>
            <a:picLocks noChangeAspect="1" noChangeArrowheads="1"/>
          </p:cNvPicPr>
          <p:nvPr/>
        </p:nvPicPr>
        <p:blipFill>
          <a:blip r:embed="rId3" cstate="print"/>
          <a:srcRect/>
          <a:stretch>
            <a:fillRect/>
          </a:stretch>
        </p:blipFill>
        <p:spPr bwMode="auto">
          <a:xfrm>
            <a:off x="382168" y="727331"/>
            <a:ext cx="3827675" cy="4117652"/>
          </a:xfrm>
          <a:prstGeom prst="rect">
            <a:avLst/>
          </a:prstGeom>
          <a:noFill/>
          <a:ln w="9525">
            <a:noFill/>
            <a:miter lim="800000"/>
            <a:headEnd/>
            <a:tailEnd/>
          </a:ln>
        </p:spPr>
      </p:pic>
      <p:pic>
        <p:nvPicPr>
          <p:cNvPr id="14" name="Picture 3"/>
          <p:cNvPicPr>
            <a:picLocks noChangeAspect="1" noChangeArrowheads="1"/>
          </p:cNvPicPr>
          <p:nvPr/>
        </p:nvPicPr>
        <p:blipFill>
          <a:blip r:embed="rId4" cstate="print"/>
          <a:srcRect/>
          <a:stretch>
            <a:fillRect/>
          </a:stretch>
        </p:blipFill>
        <p:spPr bwMode="auto">
          <a:xfrm>
            <a:off x="3330445" y="1575225"/>
            <a:ext cx="4678270" cy="5145215"/>
          </a:xfrm>
          <a:prstGeom prst="rect">
            <a:avLst/>
          </a:prstGeom>
          <a:noFill/>
          <a:ln w="9525">
            <a:noFill/>
            <a:miter lim="800000"/>
            <a:headEnd/>
            <a:tailEnd/>
          </a:ln>
        </p:spPr>
      </p:pic>
      <p:sp>
        <p:nvSpPr>
          <p:cNvPr id="9"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10" name="Text Box 14"/>
          <p:cNvSpPr txBox="1">
            <a:spLocks noChangeArrowheads="1"/>
          </p:cNvSpPr>
          <p:nvPr/>
        </p:nvSpPr>
        <p:spPr bwMode="auto">
          <a:xfrm>
            <a:off x="288925" y="12700"/>
            <a:ext cx="4873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smtClean="0">
                <a:solidFill>
                  <a:srgbClr val="348DC5"/>
                </a:solidFill>
                <a:latin typeface="黑体" pitchFamily="49" charset="-122"/>
                <a:ea typeface="黑体" pitchFamily="49" charset="-122"/>
                <a:sym typeface="Calibri" pitchFamily="34" charset="0"/>
              </a:rPr>
              <a:t>合规性需求</a:t>
            </a:r>
            <a:r>
              <a:rPr lang="en-US" altLang="zh-CN" sz="2800" b="1" dirty="0" smtClean="0">
                <a:solidFill>
                  <a:srgbClr val="348DC5"/>
                </a:solidFill>
                <a:latin typeface="黑体" pitchFamily="49" charset="-122"/>
                <a:ea typeface="黑体" pitchFamily="49" charset="-122"/>
                <a:sym typeface="Calibri" pitchFamily="34" charset="0"/>
              </a:rPr>
              <a:t>—</a:t>
            </a:r>
            <a:r>
              <a:rPr lang="zh-CN" altLang="en-US" sz="2800" b="1" dirty="0" smtClean="0">
                <a:solidFill>
                  <a:srgbClr val="348DC5"/>
                </a:solidFill>
                <a:latin typeface="黑体" pitchFamily="49" charset="-122"/>
                <a:ea typeface="黑体" pitchFamily="49" charset="-122"/>
                <a:sym typeface="Calibri" pitchFamily="34" charset="0"/>
              </a:rPr>
              <a:t>农商行政策要求</a:t>
            </a:r>
            <a:endParaRPr lang="zh-CN" altLang="en-US" sz="2800" b="1" dirty="0">
              <a:solidFill>
                <a:srgbClr val="348DC5"/>
              </a:solidFill>
              <a:latin typeface="黑体" pitchFamily="49" charset="-122"/>
              <a:ea typeface="黑体" pitchFamily="49" charset="-122"/>
              <a:sym typeface="Calibri" pitchFamily="34" charset="0"/>
            </a:endParaRPr>
          </a:p>
        </p:txBody>
      </p:sp>
      <p:sp>
        <p:nvSpPr>
          <p:cNvPr id="11" name="文本框 4"/>
          <p:cNvSpPr>
            <a:spLocks noChangeArrowheads="1"/>
          </p:cNvSpPr>
          <p:nvPr/>
        </p:nvSpPr>
        <p:spPr bwMode="auto">
          <a:xfrm>
            <a:off x="5976913" y="524068"/>
            <a:ext cx="12239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solidFill>
                  <a:srgbClr val="000000"/>
                </a:solidFill>
                <a:latin typeface="微软雅黑" pitchFamily="34" charset="-122"/>
                <a:ea typeface="微软雅黑" pitchFamily="34" charset="-122"/>
                <a:sym typeface="微软雅黑" pitchFamily="34" charset="-122"/>
              </a:rPr>
              <a:t>关键字：</a:t>
            </a:r>
          </a:p>
          <a:p>
            <a:endParaRPr lang="zh-CN" altLang="en-US" dirty="0">
              <a:solidFill>
                <a:srgbClr val="000000"/>
              </a:solidFill>
              <a:latin typeface="微软雅黑" pitchFamily="34" charset="-122"/>
              <a:ea typeface="微软雅黑" pitchFamily="34" charset="-122"/>
              <a:sym typeface="微软雅黑" pitchFamily="34" charset="-122"/>
            </a:endParaRPr>
          </a:p>
        </p:txBody>
      </p:sp>
      <p:sp>
        <p:nvSpPr>
          <p:cNvPr id="12" name="文本框 5"/>
          <p:cNvSpPr>
            <a:spLocks noChangeArrowheads="1"/>
          </p:cNvSpPr>
          <p:nvPr/>
        </p:nvSpPr>
        <p:spPr bwMode="auto">
          <a:xfrm>
            <a:off x="7083812" y="450100"/>
            <a:ext cx="2808288"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348DC5"/>
                </a:solidFill>
                <a:latin typeface="微软雅黑" pitchFamily="34" charset="-122"/>
                <a:ea typeface="微软雅黑" pitchFamily="34" charset="-122"/>
                <a:sym typeface="微软雅黑" pitchFamily="34" charset="-122"/>
              </a:rPr>
              <a:t>全程录像、录音</a:t>
            </a:r>
          </a:p>
        </p:txBody>
      </p:sp>
      <p:sp>
        <p:nvSpPr>
          <p:cNvPr id="15" name="文本框 6"/>
          <p:cNvSpPr>
            <a:spLocks noChangeArrowheads="1"/>
          </p:cNvSpPr>
          <p:nvPr/>
        </p:nvSpPr>
        <p:spPr bwMode="auto">
          <a:xfrm>
            <a:off x="7083812" y="900150"/>
            <a:ext cx="244792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600" dirty="0">
                <a:solidFill>
                  <a:srgbClr val="348DC5"/>
                </a:solidFill>
                <a:latin typeface="微软雅黑" pitchFamily="34" charset="-122"/>
                <a:ea typeface="微软雅黑" pitchFamily="34" charset="-122"/>
                <a:sym typeface="微软雅黑" pitchFamily="34" charset="-122"/>
              </a:rPr>
              <a:t>至少保存</a:t>
            </a:r>
            <a:r>
              <a:rPr lang="en-US" altLang="zh-CN" sz="2600" dirty="0">
                <a:solidFill>
                  <a:srgbClr val="348DC5"/>
                </a:solidFill>
                <a:latin typeface="微软雅黑" pitchFamily="34" charset="-122"/>
                <a:ea typeface="微软雅黑" pitchFamily="34" charset="-122"/>
                <a:sym typeface="微软雅黑" pitchFamily="34" charset="-122"/>
              </a:rPr>
              <a:t>5</a:t>
            </a:r>
            <a:r>
              <a:rPr lang="zh-CN" altLang="en-US" sz="2600" dirty="0">
                <a:solidFill>
                  <a:srgbClr val="348DC5"/>
                </a:solidFill>
                <a:latin typeface="微软雅黑" pitchFamily="34" charset="-122"/>
                <a:ea typeface="微软雅黑" pitchFamily="34" charset="-122"/>
                <a:sym typeface="微软雅黑" pitchFamily="34" charset="-122"/>
              </a:rPr>
              <a:t>年</a:t>
            </a:r>
          </a:p>
        </p:txBody>
      </p:sp>
      <p:sp>
        <p:nvSpPr>
          <p:cNvPr id="16" name="圆角矩形 15"/>
          <p:cNvSpPr/>
          <p:nvPr/>
        </p:nvSpPr>
        <p:spPr bwMode="auto">
          <a:xfrm>
            <a:off x="8280995" y="2089835"/>
            <a:ext cx="2133461" cy="3571875"/>
          </a:xfrm>
          <a:prstGeom prst="roundRect">
            <a:avLst>
              <a:gd name="adj" fmla="val 5884"/>
            </a:avLst>
          </a:prstGeom>
          <a:noFill/>
          <a:ln>
            <a:solidFill>
              <a:srgbClr val="348DC5"/>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sp>
        <p:nvSpPr>
          <p:cNvPr id="17" name="圆角矩形 16"/>
          <p:cNvSpPr/>
          <p:nvPr/>
        </p:nvSpPr>
        <p:spPr bwMode="auto">
          <a:xfrm>
            <a:off x="8700025" y="1910447"/>
            <a:ext cx="1295400" cy="358775"/>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pic>
        <p:nvPicPr>
          <p:cNvPr id="18" name="Picture 10" descr="E:\工作\其他\ppt\ppt_icon\6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0140" y="2478772"/>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
          <p:cNvSpPr txBox="1">
            <a:spLocks noChangeArrowheads="1"/>
          </p:cNvSpPr>
          <p:nvPr/>
        </p:nvSpPr>
        <p:spPr bwMode="auto">
          <a:xfrm>
            <a:off x="8749940" y="2391460"/>
            <a:ext cx="1655763"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1400" dirty="0">
                <a:solidFill>
                  <a:srgbClr val="000000"/>
                </a:solidFill>
                <a:latin typeface="微软雅黑" pitchFamily="34" charset="-122"/>
                <a:ea typeface="微软雅黑" pitchFamily="34" charset="-122"/>
                <a:sym typeface="微软雅黑" pitchFamily="34" charset="-122"/>
              </a:rPr>
              <a:t>能完整还原整个交易过程，包括银行人员风险提示、客户肯定、业务操作过程正确</a:t>
            </a:r>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sym typeface="微软雅黑" pitchFamily="34" charset="-122"/>
              </a:rPr>
              <a:t>能做到事后调阅再现场景</a:t>
            </a:r>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sym typeface="微软雅黑" pitchFamily="34" charset="-122"/>
              </a:rPr>
              <a:t>支持主动审查交易过程并发现问题</a:t>
            </a:r>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endParaRPr lang="en-US" altLang="zh-CN" sz="1400" dirty="0">
              <a:solidFill>
                <a:srgbClr val="000000"/>
              </a:solidFill>
              <a:latin typeface="微软雅黑" pitchFamily="34" charset="-122"/>
              <a:ea typeface="微软雅黑" pitchFamily="34" charset="-122"/>
              <a:sym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sym typeface="微软雅黑" pitchFamily="34" charset="-122"/>
              </a:rPr>
              <a:t>自动化分析潜在问题，并实时提醒</a:t>
            </a:r>
          </a:p>
          <a:p>
            <a:pPr eaLnBrk="1" hangingPunct="1"/>
            <a:endParaRPr lang="zh-CN" altLang="en-US" sz="1400" dirty="0"/>
          </a:p>
        </p:txBody>
      </p:sp>
      <p:pic>
        <p:nvPicPr>
          <p:cNvPr id="21" name="Picture 10" descr="E:\工作\其他\ppt\ppt_icon\6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0140" y="3758297"/>
            <a:ext cx="215900" cy="15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0" descr="E:\工作\其他\ppt\ppt_icon\6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0140" y="4356785"/>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0" descr="E:\工作\其他\ppt\ppt_icon\63.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470140" y="5014010"/>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05091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utoShape 13"/>
          <p:cNvSpPr>
            <a:spLocks noChangeArrowheads="1"/>
          </p:cNvSpPr>
          <p:nvPr/>
        </p:nvSpPr>
        <p:spPr bwMode="auto">
          <a:xfrm>
            <a:off x="396875" y="0"/>
            <a:ext cx="431800" cy="73025"/>
          </a:xfrm>
          <a:prstGeom prst="flowChartProcess">
            <a:avLst/>
          </a:prstGeom>
          <a:solidFill>
            <a:srgbClr val="348DC5"/>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endParaRPr lang="zh-CN" altLang="en-US"/>
          </a:p>
        </p:txBody>
      </p:sp>
      <p:sp>
        <p:nvSpPr>
          <p:cNvPr id="25" name="Text Box 14"/>
          <p:cNvSpPr txBox="1">
            <a:spLocks noChangeArrowheads="1"/>
          </p:cNvSpPr>
          <p:nvPr/>
        </p:nvSpPr>
        <p:spPr bwMode="auto">
          <a:xfrm>
            <a:off x="288925" y="12700"/>
            <a:ext cx="59554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solidFill>
                  <a:srgbClr val="348DC5"/>
                </a:solidFill>
                <a:latin typeface="黑体" pitchFamily="49" charset="-122"/>
                <a:ea typeface="黑体" pitchFamily="49" charset="-122"/>
                <a:sym typeface="Calibri" pitchFamily="34" charset="0"/>
              </a:rPr>
              <a:t>合规性需求</a:t>
            </a:r>
            <a:r>
              <a:rPr lang="en-US" altLang="zh-CN" sz="2800" b="1" dirty="0">
                <a:solidFill>
                  <a:srgbClr val="348DC5"/>
                </a:solidFill>
                <a:latin typeface="黑体" pitchFamily="49" charset="-122"/>
                <a:ea typeface="黑体" pitchFamily="49" charset="-122"/>
                <a:sym typeface="Calibri" pitchFamily="34" charset="0"/>
              </a:rPr>
              <a:t>—</a:t>
            </a:r>
            <a:r>
              <a:rPr lang="zh-CN" altLang="en-US" sz="2800" b="1" dirty="0">
                <a:solidFill>
                  <a:srgbClr val="348DC5"/>
                </a:solidFill>
                <a:latin typeface="黑体" pitchFamily="49" charset="-122"/>
                <a:ea typeface="黑体" pitchFamily="49" charset="-122"/>
                <a:sym typeface="Calibri" pitchFamily="34" charset="0"/>
              </a:rPr>
              <a:t>操作风险控制与防欺诈</a:t>
            </a:r>
          </a:p>
        </p:txBody>
      </p:sp>
      <p:grpSp>
        <p:nvGrpSpPr>
          <p:cNvPr id="2" name="组合 1"/>
          <p:cNvGrpSpPr/>
          <p:nvPr/>
        </p:nvGrpSpPr>
        <p:grpSpPr>
          <a:xfrm>
            <a:off x="360363" y="818974"/>
            <a:ext cx="6210442" cy="1071286"/>
            <a:chOff x="360363" y="773969"/>
            <a:chExt cx="6210442" cy="1071286"/>
          </a:xfrm>
        </p:grpSpPr>
        <p:pic>
          <p:nvPicPr>
            <p:cNvPr id="31" name="Picture 22" descr="E:\工作\其他\ppt\ppt_icon\6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363" y="863978"/>
              <a:ext cx="63341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19"/>
            <p:cNvSpPr>
              <a:spLocks noChangeArrowheads="1"/>
            </p:cNvSpPr>
            <p:nvPr/>
          </p:nvSpPr>
          <p:spPr bwMode="auto">
            <a:xfrm>
              <a:off x="1123950" y="773969"/>
              <a:ext cx="1731963" cy="345160"/>
            </a:xfrm>
            <a:prstGeom prst="roundRect">
              <a:avLst>
                <a:gd name="adj" fmla="val 16667"/>
              </a:avLst>
            </a:prstGeom>
            <a:solidFill>
              <a:srgbClr val="348DC5"/>
            </a:solidFill>
            <a:ln>
              <a:noFill/>
            </a:ln>
            <a:effectLst/>
            <a:extLs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170" tIns="46990" rIns="90170" bIns="46990" anchor="ctr"/>
            <a:lstStyle/>
            <a:p>
              <a:pPr algn="ctr"/>
              <a:r>
                <a:rPr lang="zh-CN" altLang="en-US" sz="1600" dirty="0">
                  <a:solidFill>
                    <a:schemeClr val="bg1"/>
                  </a:solidFill>
                  <a:ea typeface="微软雅黑" pitchFamily="34" charset="-122"/>
                </a:rPr>
                <a:t>操作风险的含义</a:t>
              </a:r>
            </a:p>
          </p:txBody>
        </p:sp>
        <p:sp>
          <p:nvSpPr>
            <p:cNvPr id="33" name="Text Box 20"/>
            <p:cNvSpPr txBox="1">
              <a:spLocks noChangeArrowheads="1"/>
            </p:cNvSpPr>
            <p:nvPr/>
          </p:nvSpPr>
          <p:spPr bwMode="auto">
            <a:xfrm>
              <a:off x="1036638" y="1161991"/>
              <a:ext cx="5534167" cy="683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lnSpc>
                  <a:spcPct val="120000"/>
                </a:lnSpc>
              </a:pPr>
              <a:r>
                <a:rPr lang="zh-CN" altLang="en-US" sz="1600" dirty="0">
                  <a:ea typeface="微软雅黑" pitchFamily="34" charset="-122"/>
                </a:rPr>
                <a:t>巴塞尔委员会定义：由不完善或有问题的内部程序、人员及系统或外部事件所造成损失的风险。</a:t>
              </a:r>
              <a:endParaRPr lang="zh-CN" altLang="zh-CN" sz="1600" dirty="0">
                <a:ea typeface="微软雅黑" pitchFamily="34" charset="-122"/>
              </a:endParaRPr>
            </a:p>
          </p:txBody>
        </p:sp>
      </p:grpSp>
      <p:sp>
        <p:nvSpPr>
          <p:cNvPr id="34" name="圆角矩形 33"/>
          <p:cNvSpPr/>
          <p:nvPr/>
        </p:nvSpPr>
        <p:spPr bwMode="auto">
          <a:xfrm>
            <a:off x="7155870" y="876825"/>
            <a:ext cx="3195356" cy="5603945"/>
          </a:xfrm>
          <a:prstGeom prst="roundRect">
            <a:avLst>
              <a:gd name="adj" fmla="val 3585"/>
            </a:avLst>
          </a:prstGeom>
          <a:noFill/>
          <a:ln>
            <a:solidFill>
              <a:srgbClr val="348DC5"/>
            </a:solid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sp>
        <p:nvSpPr>
          <p:cNvPr id="35" name="圆角矩形 34"/>
          <p:cNvSpPr/>
          <p:nvPr/>
        </p:nvSpPr>
        <p:spPr bwMode="auto">
          <a:xfrm>
            <a:off x="8105848" y="686326"/>
            <a:ext cx="1295400" cy="358775"/>
          </a:xfrm>
          <a:prstGeom prst="roundRect">
            <a:avLst/>
          </a:prstGeom>
          <a:solidFill>
            <a:srgbClr val="348DC5"/>
          </a:solidFill>
          <a:ln>
            <a:noFill/>
          </a:ln>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schemeClr val="bg1"/>
                </a:solidFill>
                <a:latin typeface="微软雅黑" pitchFamily="34" charset="-122"/>
                <a:ea typeface="微软雅黑" pitchFamily="34" charset="-122"/>
              </a:rPr>
              <a:t>法规解读</a:t>
            </a:r>
          </a:p>
        </p:txBody>
      </p:sp>
      <p:pic>
        <p:nvPicPr>
          <p:cNvPr id="36"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1265763"/>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TextBox 30"/>
          <p:cNvSpPr txBox="1">
            <a:spLocks noChangeArrowheads="1"/>
          </p:cNvSpPr>
          <p:nvPr/>
        </p:nvSpPr>
        <p:spPr bwMode="auto">
          <a:xfrm>
            <a:off x="7574980" y="1178451"/>
            <a:ext cx="277624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nSpc>
                <a:spcPct val="120000"/>
              </a:lnSpc>
            </a:pPr>
            <a:r>
              <a:rPr lang="zh-CN" altLang="en-US" sz="1400" dirty="0">
                <a:solidFill>
                  <a:srgbClr val="000000"/>
                </a:solidFill>
                <a:latin typeface="微软雅黑" pitchFamily="34" charset="-122"/>
                <a:ea typeface="微软雅黑" pitchFamily="34" charset="-122"/>
                <a:sym typeface="微软雅黑" pitchFamily="34" charset="-122"/>
              </a:rPr>
              <a:t>能完整还原整个交易过程</a:t>
            </a:r>
            <a:endParaRPr lang="en-US" altLang="zh-CN" sz="1400" dirty="0">
              <a:solidFill>
                <a:srgbClr val="000000"/>
              </a:solidFill>
              <a:latin typeface="微软雅黑" pitchFamily="34" charset="-122"/>
              <a:ea typeface="微软雅黑" pitchFamily="34" charset="-122"/>
              <a:sym typeface="微软雅黑" pitchFamily="34" charset="-122"/>
            </a:endParaRPr>
          </a:p>
          <a:p>
            <a:pPr>
              <a:lnSpc>
                <a:spcPct val="120000"/>
              </a:lnSpc>
            </a:pPr>
            <a:endParaRPr lang="en-US" altLang="zh-CN" sz="1400" dirty="0" smtClean="0">
              <a:solidFill>
                <a:srgbClr val="000000"/>
              </a:solidFill>
              <a:latin typeface="微软雅黑" pitchFamily="34" charset="-122"/>
              <a:ea typeface="微软雅黑" pitchFamily="34" charset="-122"/>
              <a:sym typeface="微软雅黑" pitchFamily="34" charset="-122"/>
            </a:endParaRPr>
          </a:p>
          <a:p>
            <a:pPr>
              <a:lnSpc>
                <a:spcPct val="120000"/>
              </a:lnSpc>
            </a:pPr>
            <a:r>
              <a:rPr lang="zh-CN" altLang="en-US" sz="1400" dirty="0" smtClean="0">
                <a:solidFill>
                  <a:srgbClr val="000000"/>
                </a:solidFill>
                <a:latin typeface="微软雅黑" pitchFamily="34" charset="-122"/>
                <a:ea typeface="微软雅黑" pitchFamily="34" charset="-122"/>
                <a:sym typeface="微软雅黑" pitchFamily="34" charset="-122"/>
              </a:rPr>
              <a:t>能</a:t>
            </a:r>
            <a:r>
              <a:rPr lang="zh-CN" altLang="en-US" sz="1400" dirty="0">
                <a:solidFill>
                  <a:srgbClr val="000000"/>
                </a:solidFill>
                <a:latin typeface="微软雅黑" pitchFamily="34" charset="-122"/>
                <a:ea typeface="微软雅黑" pitchFamily="34" charset="-122"/>
                <a:sym typeface="微软雅黑" pitchFamily="34" charset="-122"/>
              </a:rPr>
              <a:t>做到事后调阅再现场景</a:t>
            </a:r>
            <a:endParaRPr lang="en-US" altLang="zh-CN" sz="1400" dirty="0">
              <a:solidFill>
                <a:srgbClr val="000000"/>
              </a:solidFill>
              <a:latin typeface="微软雅黑" pitchFamily="34" charset="-122"/>
              <a:ea typeface="微软雅黑" pitchFamily="34" charset="-122"/>
              <a:sym typeface="微软雅黑" pitchFamily="34" charset="-122"/>
            </a:endParaRPr>
          </a:p>
          <a:p>
            <a:pPr>
              <a:lnSpc>
                <a:spcPct val="120000"/>
              </a:lnSpc>
            </a:pPr>
            <a:endParaRPr lang="en-US" altLang="zh-CN" sz="1400" dirty="0" smtClean="0">
              <a:solidFill>
                <a:srgbClr val="000000"/>
              </a:solidFill>
              <a:latin typeface="微软雅黑" pitchFamily="34" charset="-122"/>
              <a:ea typeface="微软雅黑" pitchFamily="34" charset="-122"/>
              <a:sym typeface="微软雅黑" pitchFamily="34" charset="-122"/>
            </a:endParaRPr>
          </a:p>
          <a:p>
            <a:pPr>
              <a:lnSpc>
                <a:spcPct val="120000"/>
              </a:lnSpc>
            </a:pPr>
            <a:r>
              <a:rPr lang="zh-CN" altLang="en-US" sz="1400" dirty="0" smtClean="0">
                <a:solidFill>
                  <a:srgbClr val="000000"/>
                </a:solidFill>
                <a:latin typeface="微软雅黑" pitchFamily="34" charset="-122"/>
                <a:ea typeface="微软雅黑" pitchFamily="34" charset="-122"/>
                <a:sym typeface="微软雅黑" pitchFamily="34" charset="-122"/>
              </a:rPr>
              <a:t>支持</a:t>
            </a:r>
            <a:r>
              <a:rPr lang="zh-CN" altLang="en-US" sz="1400" dirty="0">
                <a:solidFill>
                  <a:srgbClr val="000000"/>
                </a:solidFill>
                <a:latin typeface="微软雅黑" pitchFamily="34" charset="-122"/>
                <a:ea typeface="微软雅黑" pitchFamily="34" charset="-122"/>
                <a:sym typeface="微软雅黑" pitchFamily="34" charset="-122"/>
              </a:rPr>
              <a:t>主动审查交易过程并发现问题</a:t>
            </a:r>
            <a:endParaRPr lang="en-US" altLang="zh-CN" sz="1400" dirty="0">
              <a:solidFill>
                <a:srgbClr val="000000"/>
              </a:solidFill>
              <a:latin typeface="微软雅黑" pitchFamily="34" charset="-122"/>
              <a:ea typeface="微软雅黑" pitchFamily="34" charset="-122"/>
              <a:sym typeface="微软雅黑" pitchFamily="34" charset="-122"/>
            </a:endParaRPr>
          </a:p>
          <a:p>
            <a:pPr>
              <a:lnSpc>
                <a:spcPct val="120000"/>
              </a:lnSpc>
            </a:pPr>
            <a:endParaRPr lang="en-US" altLang="zh-CN" sz="1400" dirty="0" smtClean="0">
              <a:solidFill>
                <a:srgbClr val="000000"/>
              </a:solidFill>
              <a:latin typeface="微软雅黑" pitchFamily="34" charset="-122"/>
              <a:ea typeface="微软雅黑" pitchFamily="34" charset="-122"/>
              <a:sym typeface="微软雅黑" pitchFamily="34" charset="-122"/>
            </a:endParaRPr>
          </a:p>
          <a:p>
            <a:pPr>
              <a:lnSpc>
                <a:spcPct val="120000"/>
              </a:lnSpc>
            </a:pPr>
            <a:r>
              <a:rPr lang="zh-CN" altLang="en-US" sz="1400" dirty="0" smtClean="0">
                <a:solidFill>
                  <a:srgbClr val="000000"/>
                </a:solidFill>
                <a:latin typeface="微软雅黑" pitchFamily="34" charset="-122"/>
                <a:ea typeface="微软雅黑" pitchFamily="34" charset="-122"/>
                <a:sym typeface="微软雅黑" pitchFamily="34" charset="-122"/>
              </a:rPr>
              <a:t>实时</a:t>
            </a:r>
            <a:r>
              <a:rPr lang="zh-CN" altLang="en-US" sz="1400" dirty="0">
                <a:solidFill>
                  <a:srgbClr val="000000"/>
                </a:solidFill>
                <a:latin typeface="微软雅黑" pitchFamily="34" charset="-122"/>
                <a:ea typeface="微软雅黑" pitchFamily="34" charset="-122"/>
                <a:sym typeface="微软雅黑" pitchFamily="34" charset="-122"/>
              </a:rPr>
              <a:t>风险预警系统建立操作风险识别、衡量、报告、信息反馈和及时反应机制</a:t>
            </a:r>
            <a:endParaRPr lang="en-US" altLang="zh-CN" sz="1400" dirty="0">
              <a:solidFill>
                <a:srgbClr val="000000"/>
              </a:solidFill>
              <a:latin typeface="微软雅黑" pitchFamily="34" charset="-122"/>
              <a:ea typeface="微软雅黑" pitchFamily="34" charset="-122"/>
              <a:sym typeface="微软雅黑" pitchFamily="34" charset="-122"/>
            </a:endParaRPr>
          </a:p>
          <a:p>
            <a:pPr>
              <a:lnSpc>
                <a:spcPct val="120000"/>
              </a:lnSpc>
            </a:pPr>
            <a:endParaRPr lang="en-US" altLang="zh-CN" sz="1400" dirty="0" smtClean="0">
              <a:solidFill>
                <a:srgbClr val="000000"/>
              </a:solidFill>
              <a:latin typeface="微软雅黑" pitchFamily="34" charset="-122"/>
              <a:ea typeface="微软雅黑" pitchFamily="34" charset="-122"/>
              <a:sym typeface="微软雅黑" pitchFamily="34" charset="-122"/>
            </a:endParaRPr>
          </a:p>
          <a:p>
            <a:pPr>
              <a:lnSpc>
                <a:spcPct val="120000"/>
              </a:lnSpc>
            </a:pPr>
            <a:r>
              <a:rPr lang="zh-CN" altLang="en-US" sz="1400" dirty="0" smtClean="0">
                <a:solidFill>
                  <a:srgbClr val="000000"/>
                </a:solidFill>
                <a:latin typeface="微软雅黑" pitchFamily="34" charset="-122"/>
                <a:ea typeface="微软雅黑" pitchFamily="34" charset="-122"/>
                <a:sym typeface="微软雅黑" pitchFamily="34" charset="-122"/>
              </a:rPr>
              <a:t>对</a:t>
            </a:r>
            <a:r>
              <a:rPr lang="zh-CN" altLang="en-US" sz="1400" dirty="0">
                <a:solidFill>
                  <a:srgbClr val="000000"/>
                </a:solidFill>
                <a:latin typeface="微软雅黑" pitchFamily="34" charset="-122"/>
                <a:ea typeface="微软雅黑" pitchFamily="34" charset="-122"/>
                <a:sym typeface="微软雅黑" pitchFamily="34" charset="-122"/>
              </a:rPr>
              <a:t>操作风险的进行量化分析、衡量，真实反映银行各级机构操作风险状况</a:t>
            </a:r>
            <a:endParaRPr lang="en-US" altLang="zh-CN" sz="1400" dirty="0">
              <a:solidFill>
                <a:srgbClr val="000000"/>
              </a:solidFill>
              <a:latin typeface="微软雅黑" pitchFamily="34" charset="-122"/>
              <a:ea typeface="微软雅黑" pitchFamily="34" charset="-122"/>
              <a:sym typeface="微软雅黑" pitchFamily="34" charset="-122"/>
            </a:endParaRPr>
          </a:p>
          <a:p>
            <a:pPr>
              <a:lnSpc>
                <a:spcPct val="120000"/>
              </a:lnSpc>
            </a:pPr>
            <a:endParaRPr lang="en-US" altLang="zh-CN" sz="1400" dirty="0" smtClean="0">
              <a:solidFill>
                <a:srgbClr val="000000"/>
              </a:solidFill>
              <a:latin typeface="微软雅黑" pitchFamily="34" charset="-122"/>
              <a:ea typeface="微软雅黑" pitchFamily="34" charset="-122"/>
              <a:sym typeface="微软雅黑" pitchFamily="34" charset="-122"/>
            </a:endParaRPr>
          </a:p>
          <a:p>
            <a:pPr>
              <a:lnSpc>
                <a:spcPct val="120000"/>
              </a:lnSpc>
            </a:pPr>
            <a:r>
              <a:rPr lang="zh-CN" altLang="en-US" sz="1400" dirty="0" smtClean="0">
                <a:solidFill>
                  <a:srgbClr val="000000"/>
                </a:solidFill>
                <a:latin typeface="微软雅黑" pitchFamily="34" charset="-122"/>
                <a:ea typeface="微软雅黑" pitchFamily="34" charset="-122"/>
                <a:sym typeface="微软雅黑" pitchFamily="34" charset="-122"/>
              </a:rPr>
              <a:t>可以</a:t>
            </a:r>
            <a:r>
              <a:rPr lang="zh-CN" altLang="en-US" sz="1400" dirty="0">
                <a:solidFill>
                  <a:srgbClr val="000000"/>
                </a:solidFill>
                <a:latin typeface="微软雅黑" pitchFamily="34" charset="-122"/>
                <a:ea typeface="微软雅黑" pitchFamily="34" charset="-122"/>
                <a:sym typeface="微软雅黑" pitchFamily="34" charset="-122"/>
              </a:rPr>
              <a:t>发现并纠正违规操作，促使员工养成良好的操作习惯，对于高风险操作可以进行主动拒绝，规避各种差错事故、违规案件的发生或将损失降到最低。</a:t>
            </a:r>
          </a:p>
        </p:txBody>
      </p:sp>
      <p:pic>
        <p:nvPicPr>
          <p:cNvPr id="38"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3051031"/>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4086146"/>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5121261"/>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1784876"/>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10" descr="E:\工作\其他\ppt\ppt_icon\6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5889" y="2302401"/>
            <a:ext cx="215900" cy="15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圆角矩形 2"/>
          <p:cNvSpPr/>
          <p:nvPr/>
        </p:nvSpPr>
        <p:spPr>
          <a:xfrm>
            <a:off x="905685" y="2368987"/>
            <a:ext cx="5398681" cy="4131728"/>
          </a:xfrm>
          <a:prstGeom prst="roundRect">
            <a:avLst>
              <a:gd name="adj" fmla="val 216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993775" y="2471850"/>
            <a:ext cx="5237995" cy="3918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1629243" y="2115285"/>
            <a:ext cx="3951564" cy="527439"/>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dirty="0" smtClean="0">
                <a:solidFill>
                  <a:schemeClr val="bg1"/>
                </a:solidFill>
                <a:latin typeface="微软雅黑" panose="020B0503020204020204" pitchFamily="34" charset="-122"/>
                <a:ea typeface="微软雅黑" panose="020B0503020204020204" pitchFamily="34" charset="-122"/>
              </a:rPr>
              <a:t>风险操作相关法规</a:t>
            </a:r>
            <a:endParaRPr lang="zh-CN" altLang="en-US" sz="18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1170205" y="2851370"/>
            <a:ext cx="4950550" cy="683264"/>
          </a:xfrm>
          <a:prstGeom prst="rect">
            <a:avLst/>
          </a:prstGeom>
          <a:noFill/>
        </p:spPr>
        <p:txBody>
          <a:bodyPr wrap="square" rtlCol="0">
            <a:spAutoFit/>
          </a:bodyPr>
          <a:lstStyle/>
          <a:p>
            <a:pPr defTabSz="771525">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中国银监会关于印发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关于加强银行业金融机构内控管理 有效防范柜面业务操作风险的通知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44" name="TextBox 43"/>
          <p:cNvSpPr txBox="1"/>
          <p:nvPr/>
        </p:nvSpPr>
        <p:spPr>
          <a:xfrm>
            <a:off x="1170205" y="3728404"/>
            <a:ext cx="4950550" cy="683264"/>
          </a:xfrm>
          <a:prstGeom prst="rect">
            <a:avLst/>
          </a:prstGeom>
          <a:noFill/>
        </p:spPr>
        <p:txBody>
          <a:bodyPr wrap="square" rtlCol="0">
            <a:spAutoFit/>
          </a:bodyPr>
          <a:lstStyle/>
          <a:p>
            <a:pPr defTabSz="771525">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中国银监会关于印发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商业银行操作风险管理指引</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的通知</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银监发</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号</a:t>
            </a:r>
          </a:p>
        </p:txBody>
      </p:sp>
      <p:sp>
        <p:nvSpPr>
          <p:cNvPr id="45" name="TextBox 44"/>
          <p:cNvSpPr txBox="1"/>
          <p:nvPr/>
        </p:nvSpPr>
        <p:spPr>
          <a:xfrm>
            <a:off x="1170205" y="4605438"/>
            <a:ext cx="4950550" cy="683264"/>
          </a:xfrm>
          <a:prstGeom prst="rect">
            <a:avLst/>
          </a:prstGeom>
          <a:noFill/>
        </p:spPr>
        <p:txBody>
          <a:bodyPr wrap="square" rtlCol="0">
            <a:spAutoFit/>
          </a:bodyPr>
          <a:lstStyle/>
          <a:p>
            <a:pPr defTabSz="771525">
              <a:lnSpc>
                <a:spcPct val="12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中国银监会印发</a:t>
            </a:r>
            <a:r>
              <a:rPr lang="zh-CN" altLang="zh-CN" sz="1600" dirty="0">
                <a:solidFill>
                  <a:schemeClr val="tx1">
                    <a:lumMod val="65000"/>
                    <a:lumOff val="35000"/>
                  </a:schemeClr>
                </a:solidFill>
                <a:latin typeface="微软雅黑" panose="020B0503020204020204" pitchFamily="34" charset="-122"/>
                <a:ea typeface="微软雅黑" panose="020B0503020204020204" pitchFamily="34" charset="-122"/>
              </a:rPr>
              <a:t>《关于银行业金融机构代销业务风险排查的通知》</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6" name="TextBox 45"/>
          <p:cNvSpPr txBox="1"/>
          <p:nvPr/>
        </p:nvSpPr>
        <p:spPr>
          <a:xfrm>
            <a:off x="1170205" y="5482471"/>
            <a:ext cx="4950550" cy="683264"/>
          </a:xfrm>
          <a:prstGeom prst="rect">
            <a:avLst/>
          </a:prstGeom>
          <a:noFill/>
        </p:spPr>
        <p:txBody>
          <a:bodyPr wrap="square" rtlCol="0">
            <a:spAutoFit/>
          </a:bodyPr>
          <a:lstStyle/>
          <a:p>
            <a:pPr defTabSz="771525">
              <a:lnSpc>
                <a:spcPct val="120000"/>
              </a:lnSpc>
            </a:pP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巴塞尔新资本协议</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对金融业防范操作风险做出了明确要求</a:t>
            </a:r>
          </a:p>
        </p:txBody>
      </p:sp>
      <p:cxnSp>
        <p:nvCxnSpPr>
          <p:cNvPr id="21" name="直接连接符 20"/>
          <p:cNvCxnSpPr/>
          <p:nvPr/>
        </p:nvCxnSpPr>
        <p:spPr>
          <a:xfrm>
            <a:off x="1170205" y="3600450"/>
            <a:ext cx="48605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170205" y="4500550"/>
            <a:ext cx="486054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1170205" y="5400650"/>
            <a:ext cx="486054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53651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11862</TotalTime>
  <Words>3575</Words>
  <Application>Microsoft Office PowerPoint</Application>
  <PresentationFormat>自定义</PresentationFormat>
  <Paragraphs>569</Paragraphs>
  <Slides>34</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34</vt:i4>
      </vt:variant>
    </vt:vector>
  </HeadingPairs>
  <TitlesOfParts>
    <vt:vector size="46" baseType="lpstr">
      <vt:lpstr>Arial</vt:lpstr>
      <vt:lpstr>宋体</vt:lpstr>
      <vt:lpstr>Lucida Grande</vt:lpstr>
      <vt:lpstr>Ebrima</vt:lpstr>
      <vt:lpstr>Calibri</vt:lpstr>
      <vt:lpstr>黑体</vt:lpstr>
      <vt:lpstr>微软雅黑</vt:lpstr>
      <vt:lpstr>Cambria Math</vt:lpstr>
      <vt:lpstr>Wingdings</vt:lpstr>
      <vt:lpstr>Arial Black</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Lenovo (Beijing) Limited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QQ94393024</dc:creator>
  <cp:lastModifiedBy>wei cai</cp:lastModifiedBy>
  <cp:revision>982</cp:revision>
  <dcterms:created xsi:type="dcterms:W3CDTF">2012-10-26T07:13:38Z</dcterms:created>
  <dcterms:modified xsi:type="dcterms:W3CDTF">2016-09-19T08:54:15Z</dcterms:modified>
</cp:coreProperties>
</file>